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29"/>
  </p:notesMasterIdLst>
  <p:sldIdLst>
    <p:sldId id="256" r:id="rId2"/>
    <p:sldId id="257" r:id="rId3"/>
    <p:sldId id="265" r:id="rId4"/>
    <p:sldId id="258" r:id="rId5"/>
    <p:sldId id="266" r:id="rId6"/>
    <p:sldId id="267" r:id="rId7"/>
    <p:sldId id="259" r:id="rId8"/>
    <p:sldId id="268" r:id="rId9"/>
    <p:sldId id="270" r:id="rId10"/>
    <p:sldId id="269"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 id="286" r:id="rId27"/>
    <p:sldId id="287" r:id="rId28"/>
  </p:sldIdLst>
  <p:sldSz cx="9144000" cy="5143500" type="screen16x9"/>
  <p:notesSz cx="6858000" cy="9144000"/>
  <p:embeddedFontLst>
    <p:embeddedFont>
      <p:font typeface="Nunito" pitchFamily="2" charset="77"/>
      <p:regular r:id="rId30"/>
      <p:bold r:id="rId31"/>
      <p:italic r:id="rId32"/>
      <p:boldItalic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01619f1d4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01619f1d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1691019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17662669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84593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31896318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33447380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39861479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3093597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3428622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13935729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2882813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01619f1d4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01619f1d4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29391601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19567615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28543004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17672139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17643750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39971770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1532538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3426756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01619f1d4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01619f1d4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84400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01619f1d4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01619f1d4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01619f1d4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01619f1d4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3022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01619f1d4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01619f1d4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28279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4587868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01619f1d4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01619f1d4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b="1">
                <a:solidFill>
                  <a:schemeClr val="dk1"/>
                </a:solidFill>
              </a:rPr>
              <a:t>FOTO AQUI</a:t>
            </a:r>
            <a:endParaRPr b="1">
              <a:solidFill>
                <a:schemeClr val="dk1"/>
              </a:solidFill>
            </a:endParaRPr>
          </a:p>
          <a:p>
            <a:pPr marL="0" lvl="0" indent="0" algn="l" rtl="0">
              <a:spcBef>
                <a:spcPts val="0"/>
              </a:spcBef>
              <a:spcAft>
                <a:spcPts val="0"/>
              </a:spcAft>
              <a:buClr>
                <a:schemeClr val="dk1"/>
              </a:buClr>
              <a:buSzPts val="1100"/>
              <a:buFont typeface="Arial"/>
              <a:buNone/>
            </a:pPr>
            <a:r>
              <a:rPr lang="pt-BR" b="1">
                <a:solidFill>
                  <a:schemeClr val="dk1"/>
                </a:solidFill>
              </a:rPr>
              <a:t>BOTÃO DIREITO DO MOUSE &gt; SUBSTITUIR IMAGEM</a:t>
            </a:r>
            <a:endParaRPr/>
          </a:p>
        </p:txBody>
      </p:sp>
    </p:spTree>
    <p:extLst>
      <p:ext uri="{BB962C8B-B14F-4D97-AF65-F5344CB8AC3E}">
        <p14:creationId xmlns:p14="http://schemas.microsoft.com/office/powerpoint/2010/main" val="28062709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ÍTULO GERAL" type="title">
  <p:cSld name="TITLE">
    <p:spTree>
      <p:nvGrpSpPr>
        <p:cNvPr id="1" name="Shape 6"/>
        <p:cNvGrpSpPr/>
        <p:nvPr/>
      </p:nvGrpSpPr>
      <p:grpSpPr>
        <a:xfrm>
          <a:off x="0" y="0"/>
          <a:ext cx="0" cy="0"/>
          <a:chOff x="0" y="0"/>
          <a:chExt cx="0" cy="0"/>
        </a:xfrm>
      </p:grpSpPr>
      <p:pic>
        <p:nvPicPr>
          <p:cNvPr id="7" name="Google Shape;7;p2"/>
          <p:cNvPicPr preferRelativeResize="0"/>
          <p:nvPr/>
        </p:nvPicPr>
        <p:blipFill rotWithShape="1">
          <a:blip r:embed="rId2">
            <a:alphaModFix/>
          </a:blip>
          <a:srcRect/>
          <a:stretch/>
        </p:blipFill>
        <p:spPr>
          <a:xfrm rot="-5400000">
            <a:off x="8415315" y="4481472"/>
            <a:ext cx="845820" cy="68328"/>
          </a:xfrm>
          <a:prstGeom prst="rect">
            <a:avLst/>
          </a:prstGeom>
          <a:noFill/>
          <a:ln>
            <a:noFill/>
          </a:ln>
        </p:spPr>
      </p:pic>
      <p:pic>
        <p:nvPicPr>
          <p:cNvPr id="8" name="Google Shape;8;p2" descr="Imagen que contiene luz, puesta de sol, caminando, sol&#10;&#10;Descripción generada automáticamente"/>
          <p:cNvPicPr preferRelativeResize="0"/>
          <p:nvPr/>
        </p:nvPicPr>
        <p:blipFill rotWithShape="1">
          <a:blip r:embed="rId3">
            <a:alphaModFix/>
          </a:blip>
          <a:srcRect/>
          <a:stretch/>
        </p:blipFill>
        <p:spPr>
          <a:xfrm rot="10800000">
            <a:off x="258045" y="155247"/>
            <a:ext cx="1874100" cy="440750"/>
          </a:xfrm>
          <a:prstGeom prst="rect">
            <a:avLst/>
          </a:prstGeom>
          <a:noFill/>
          <a:ln>
            <a:noFill/>
          </a:ln>
        </p:spPr>
      </p:pic>
      <p:sp>
        <p:nvSpPr>
          <p:cNvPr id="9" name="Google Shape;9;p2"/>
          <p:cNvSpPr/>
          <p:nvPr/>
        </p:nvSpPr>
        <p:spPr>
          <a:xfrm rot="-121961">
            <a:off x="1002754" y="721423"/>
            <a:ext cx="7138492" cy="3756862"/>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p:nvPr/>
        </p:nvSpPr>
        <p:spPr>
          <a:xfrm>
            <a:off x="457200" y="1604463"/>
            <a:ext cx="8229600" cy="1691700"/>
          </a:xfrm>
          <a:prstGeom prst="rect">
            <a:avLst/>
          </a:prstGeom>
          <a:solidFill>
            <a:srgbClr val="73BF4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t-BR" sz="4000" b="1">
                <a:solidFill>
                  <a:srgbClr val="2F0B52"/>
                </a:solidFill>
                <a:latin typeface="Nunito"/>
                <a:ea typeface="Nunito"/>
                <a:cs typeface="Nunito"/>
                <a:sym typeface="Nunito"/>
              </a:rPr>
              <a:t>TÍTULO DA MATÉRIA GERAL ADICIONADO AQUI</a:t>
            </a:r>
            <a:endParaRPr sz="3500" b="1">
              <a:solidFill>
                <a:srgbClr val="2F0B52"/>
              </a:solidFill>
              <a:latin typeface="Nunito"/>
              <a:ea typeface="Nunito"/>
              <a:cs typeface="Nunito"/>
              <a:sym typeface="Nunito"/>
            </a:endParaRPr>
          </a:p>
        </p:txBody>
      </p:sp>
      <p:sp>
        <p:nvSpPr>
          <p:cNvPr id="11" name="Google Shape;11;p2"/>
          <p:cNvSpPr txBox="1"/>
          <p:nvPr/>
        </p:nvSpPr>
        <p:spPr>
          <a:xfrm rot="-60089">
            <a:off x="2057474" y="3132122"/>
            <a:ext cx="5029068" cy="713511"/>
          </a:xfrm>
          <a:prstGeom prst="rect">
            <a:avLst/>
          </a:prstGeom>
          <a:solidFill>
            <a:srgbClr val="2F0B52"/>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200" b="1">
              <a:solidFill>
                <a:srgbClr val="FFFFFF"/>
              </a:solidFill>
              <a:latin typeface="Nunito"/>
              <a:ea typeface="Nunito"/>
              <a:cs typeface="Nunito"/>
              <a:sym typeface="Nunito"/>
            </a:endParaRPr>
          </a:p>
          <a:p>
            <a:pPr marL="0" lvl="0" indent="0" algn="ctr" rtl="0">
              <a:lnSpc>
                <a:spcPct val="90000"/>
              </a:lnSpc>
              <a:spcBef>
                <a:spcPts val="1600"/>
              </a:spcBef>
              <a:spcAft>
                <a:spcPts val="0"/>
              </a:spcAft>
              <a:buNone/>
            </a:pPr>
            <a:r>
              <a:rPr lang="pt-BR" sz="2200" b="1">
                <a:solidFill>
                  <a:srgbClr val="FFFFFF"/>
                </a:solidFill>
                <a:latin typeface="Nunito"/>
                <a:ea typeface="Nunito"/>
                <a:cs typeface="Nunito"/>
                <a:sym typeface="Nunito"/>
              </a:rPr>
              <a:t>PROF. COMUNICAÇÃO – JAN 2023</a:t>
            </a:r>
            <a:endParaRPr sz="2200" b="1">
              <a:solidFill>
                <a:srgbClr val="FFFFFF"/>
              </a:solidFill>
              <a:latin typeface="Nunito"/>
              <a:ea typeface="Nunito"/>
              <a:cs typeface="Nunito"/>
              <a:sym typeface="Nunito"/>
            </a:endParaRPr>
          </a:p>
          <a:p>
            <a:pPr marL="0" lvl="0" indent="0" algn="l" rtl="0">
              <a:spcBef>
                <a:spcPts val="1600"/>
              </a:spcBef>
              <a:spcAft>
                <a:spcPts val="1600"/>
              </a:spcAft>
              <a:buNone/>
            </a:pPr>
            <a:endParaRPr>
              <a:solidFill>
                <a:srgbClr val="241826"/>
              </a:solidFill>
              <a:latin typeface="Roboto"/>
              <a:ea typeface="Roboto"/>
              <a:cs typeface="Roboto"/>
              <a:sym typeface="Roboto"/>
            </a:endParaRPr>
          </a:p>
        </p:txBody>
      </p:sp>
      <p:pic>
        <p:nvPicPr>
          <p:cNvPr id="12" name="Google Shape;12;p2"/>
          <p:cNvPicPr preferRelativeResize="0"/>
          <p:nvPr/>
        </p:nvPicPr>
        <p:blipFill>
          <a:blip r:embed="rId4">
            <a:alphaModFix/>
          </a:blip>
          <a:stretch>
            <a:fillRect/>
          </a:stretch>
        </p:blipFill>
        <p:spPr>
          <a:xfrm>
            <a:off x="6438225" y="798800"/>
            <a:ext cx="1529774" cy="3973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UNDO" type="blank">
  <p:cSld name="BLANK">
    <p:spTree>
      <p:nvGrpSpPr>
        <p:cNvPr id="1" name="Shape 8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E SUBTÍTULO" type="tx">
  <p:cSld name="TITLE_AND_BODY">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a:stretch/>
        </p:blipFill>
        <p:spPr>
          <a:xfrm rot="-5400000">
            <a:off x="8415315" y="4481472"/>
            <a:ext cx="845820" cy="68328"/>
          </a:xfrm>
          <a:prstGeom prst="rect">
            <a:avLst/>
          </a:prstGeom>
          <a:noFill/>
          <a:ln>
            <a:noFill/>
          </a:ln>
        </p:spPr>
      </p:pic>
      <p:pic>
        <p:nvPicPr>
          <p:cNvPr id="15" name="Google Shape;15;p3" descr="Imagen que contiene luz, puesta de sol, caminando, sol&#10;&#10;Descripción generada automáticamente"/>
          <p:cNvPicPr preferRelativeResize="0"/>
          <p:nvPr/>
        </p:nvPicPr>
        <p:blipFill rotWithShape="1">
          <a:blip r:embed="rId3">
            <a:alphaModFix/>
          </a:blip>
          <a:srcRect/>
          <a:stretch/>
        </p:blipFill>
        <p:spPr>
          <a:xfrm rot="10800000">
            <a:off x="258045" y="155247"/>
            <a:ext cx="1874100" cy="440750"/>
          </a:xfrm>
          <a:prstGeom prst="rect">
            <a:avLst/>
          </a:prstGeom>
          <a:noFill/>
          <a:ln>
            <a:noFill/>
          </a:ln>
        </p:spPr>
      </p:pic>
      <p:sp>
        <p:nvSpPr>
          <p:cNvPr id="16" name="Google Shape;16;p3"/>
          <p:cNvSpPr/>
          <p:nvPr/>
        </p:nvSpPr>
        <p:spPr>
          <a:xfrm rot="-121961">
            <a:off x="1002754" y="721423"/>
            <a:ext cx="7138492" cy="3756862"/>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p:nvPr/>
        </p:nvSpPr>
        <p:spPr>
          <a:xfrm>
            <a:off x="457200" y="1604463"/>
            <a:ext cx="8229600" cy="1691700"/>
          </a:xfrm>
          <a:prstGeom prst="rect">
            <a:avLst/>
          </a:prstGeom>
          <a:solidFill>
            <a:srgbClr val="73BF4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t-BR" sz="4000" b="1">
                <a:solidFill>
                  <a:srgbClr val="2F0B52"/>
                </a:solidFill>
                <a:latin typeface="Nunito"/>
                <a:ea typeface="Nunito"/>
                <a:cs typeface="Nunito"/>
                <a:sym typeface="Nunito"/>
              </a:rPr>
              <a:t>TÍTULO DA MATÉRIA GERAL ADICIONADO AQUI</a:t>
            </a:r>
            <a:endParaRPr sz="3500" b="1">
              <a:solidFill>
                <a:srgbClr val="2F0B52"/>
              </a:solidFill>
              <a:latin typeface="Nunito"/>
              <a:ea typeface="Nunito"/>
              <a:cs typeface="Nunito"/>
              <a:sym typeface="Nunito"/>
            </a:endParaRPr>
          </a:p>
        </p:txBody>
      </p:sp>
      <p:sp>
        <p:nvSpPr>
          <p:cNvPr id="18" name="Google Shape;18;p3"/>
          <p:cNvSpPr txBox="1"/>
          <p:nvPr/>
        </p:nvSpPr>
        <p:spPr>
          <a:xfrm rot="-60089">
            <a:off x="2057474" y="3132122"/>
            <a:ext cx="5029068" cy="713511"/>
          </a:xfrm>
          <a:prstGeom prst="rect">
            <a:avLst/>
          </a:prstGeom>
          <a:solidFill>
            <a:srgbClr val="2F0B52"/>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200" b="1">
              <a:solidFill>
                <a:srgbClr val="FFFFFF"/>
              </a:solidFill>
              <a:latin typeface="Nunito"/>
              <a:ea typeface="Nunito"/>
              <a:cs typeface="Nunito"/>
              <a:sym typeface="Nunito"/>
            </a:endParaRPr>
          </a:p>
          <a:p>
            <a:pPr marL="0" lvl="0" indent="0" algn="ctr" rtl="0">
              <a:lnSpc>
                <a:spcPct val="90000"/>
              </a:lnSpc>
              <a:spcBef>
                <a:spcPts val="1600"/>
              </a:spcBef>
              <a:spcAft>
                <a:spcPts val="0"/>
              </a:spcAft>
              <a:buNone/>
            </a:pPr>
            <a:r>
              <a:rPr lang="pt-BR" sz="2200" b="1">
                <a:solidFill>
                  <a:srgbClr val="FFFFFF"/>
                </a:solidFill>
                <a:latin typeface="Nunito"/>
                <a:ea typeface="Nunito"/>
                <a:cs typeface="Nunito"/>
                <a:sym typeface="Nunito"/>
              </a:rPr>
              <a:t>PROF. COMUNICAÇÃO – JAN 2023</a:t>
            </a:r>
            <a:endParaRPr sz="2200" b="1">
              <a:solidFill>
                <a:srgbClr val="FFFFFF"/>
              </a:solidFill>
              <a:latin typeface="Nunito"/>
              <a:ea typeface="Nunito"/>
              <a:cs typeface="Nunito"/>
              <a:sym typeface="Nunito"/>
            </a:endParaRPr>
          </a:p>
          <a:p>
            <a:pPr marL="0" lvl="0" indent="0" algn="l" rtl="0">
              <a:spcBef>
                <a:spcPts val="1600"/>
              </a:spcBef>
              <a:spcAft>
                <a:spcPts val="1600"/>
              </a:spcAft>
              <a:buNone/>
            </a:pPr>
            <a:endParaRPr>
              <a:solidFill>
                <a:srgbClr val="241826"/>
              </a:solidFill>
              <a:latin typeface="Roboto"/>
              <a:ea typeface="Roboto"/>
              <a:cs typeface="Roboto"/>
              <a:sym typeface="Roboto"/>
            </a:endParaRPr>
          </a:p>
        </p:txBody>
      </p:sp>
      <p:pic>
        <p:nvPicPr>
          <p:cNvPr id="19" name="Google Shape;19;p3"/>
          <p:cNvPicPr preferRelativeResize="0"/>
          <p:nvPr/>
        </p:nvPicPr>
        <p:blipFill>
          <a:blip r:embed="rId4">
            <a:alphaModFix/>
          </a:blip>
          <a:stretch>
            <a:fillRect/>
          </a:stretch>
        </p:blipFill>
        <p:spPr>
          <a:xfrm>
            <a:off x="6438225" y="798800"/>
            <a:ext cx="1529774" cy="397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NÍCIO DE CAP. CONTEÚDO" type="twoColTx">
  <p:cSld name="TITLE_AND_TWO_COLUMNS">
    <p:spTree>
      <p:nvGrpSpPr>
        <p:cNvPr id="1" name="Shape 20"/>
        <p:cNvGrpSpPr/>
        <p:nvPr/>
      </p:nvGrpSpPr>
      <p:grpSpPr>
        <a:xfrm>
          <a:off x="0" y="0"/>
          <a:ext cx="0" cy="0"/>
          <a:chOff x="0" y="0"/>
          <a:chExt cx="0" cy="0"/>
        </a:xfrm>
      </p:grpSpPr>
      <p:sp>
        <p:nvSpPr>
          <p:cNvPr id="21" name="Google Shape;21;p4"/>
          <p:cNvSpPr/>
          <p:nvPr/>
        </p:nvSpPr>
        <p:spPr>
          <a:xfrm>
            <a:off x="382650"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a:solidFill>
                  <a:srgbClr val="2F0B52"/>
                </a:solidFill>
                <a:latin typeface="Nunito"/>
                <a:ea typeface="Nunito"/>
                <a:cs typeface="Nunito"/>
                <a:sym typeface="Nunito"/>
              </a:rPr>
              <a:t>Nome do capítulo/tópico aqui</a:t>
            </a:r>
            <a:endParaRPr sz="3000" b="1">
              <a:solidFill>
                <a:srgbClr val="2F0B52"/>
              </a:solidFill>
              <a:latin typeface="Nunito"/>
              <a:ea typeface="Nunito"/>
              <a:cs typeface="Nunito"/>
              <a:sym typeface="Nunito"/>
            </a:endParaRPr>
          </a:p>
        </p:txBody>
      </p:sp>
      <p:sp>
        <p:nvSpPr>
          <p:cNvPr id="23" name="Google Shape;23;p4"/>
          <p:cNvSpPr txBox="1"/>
          <p:nvPr/>
        </p:nvSpPr>
        <p:spPr>
          <a:xfrm>
            <a:off x="720000" y="1187100"/>
            <a:ext cx="7708500" cy="352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t-BR">
                <a:solidFill>
                  <a:srgbClr val="241826"/>
                </a:solidFill>
                <a:latin typeface="Roboto"/>
                <a:ea typeface="Roboto"/>
                <a:cs typeface="Roboto"/>
                <a:sym typeface="Roboto"/>
              </a:rPr>
              <a:t>Conteúdo da apresentação aqui. Conteúdo da apresentação aqui. Conteúdo da apresentação aqui. </a:t>
            </a:r>
            <a:br>
              <a:rPr lang="pt-BR">
                <a:solidFill>
                  <a:srgbClr val="241826"/>
                </a:solidFill>
                <a:latin typeface="Roboto"/>
                <a:ea typeface="Roboto"/>
                <a:cs typeface="Roboto"/>
                <a:sym typeface="Roboto"/>
              </a:rPr>
            </a:br>
            <a:endParaRPr>
              <a:solidFill>
                <a:srgbClr val="241826"/>
              </a:solidFill>
              <a:latin typeface="Roboto"/>
              <a:ea typeface="Roboto"/>
              <a:cs typeface="Roboto"/>
              <a:sym typeface="Roboto"/>
            </a:endParaRPr>
          </a:p>
          <a:p>
            <a:pPr marL="241300" lvl="0" indent="-215900" algn="l" rtl="0">
              <a:spcBef>
                <a:spcPts val="0"/>
              </a:spcBef>
              <a:spcAft>
                <a:spcPts val="0"/>
              </a:spcAft>
              <a:buClr>
                <a:srgbClr val="73BF4F"/>
              </a:buClr>
              <a:buSzPts val="1400"/>
              <a:buFont typeface="Anaheim"/>
              <a:buChar char="●"/>
            </a:pPr>
            <a:r>
              <a:rPr lang="pt-BR">
                <a:solidFill>
                  <a:srgbClr val="241826"/>
                </a:solidFill>
                <a:latin typeface="Roboto"/>
                <a:ea typeface="Roboto"/>
                <a:cs typeface="Roboto"/>
                <a:sym typeface="Roboto"/>
              </a:rPr>
              <a:t>Conteúdo aqui</a:t>
            </a:r>
            <a:endParaRPr>
              <a:solidFill>
                <a:srgbClr val="241826"/>
              </a:solidFill>
              <a:latin typeface="Roboto"/>
              <a:ea typeface="Roboto"/>
              <a:cs typeface="Roboto"/>
              <a:sym typeface="Roboto"/>
            </a:endParaRPr>
          </a:p>
          <a:p>
            <a:pPr marL="241300" lvl="0" indent="-215900" algn="l" rtl="0">
              <a:spcBef>
                <a:spcPts val="1600"/>
              </a:spcBef>
              <a:spcAft>
                <a:spcPts val="0"/>
              </a:spcAft>
              <a:buClr>
                <a:srgbClr val="73BF4F"/>
              </a:buClr>
              <a:buSzPts val="1400"/>
              <a:buFont typeface="Anaheim"/>
              <a:buChar char="●"/>
            </a:pPr>
            <a:r>
              <a:rPr lang="pt-BR">
                <a:solidFill>
                  <a:srgbClr val="241826"/>
                </a:solidFill>
                <a:latin typeface="Roboto"/>
                <a:ea typeface="Roboto"/>
                <a:cs typeface="Roboto"/>
                <a:sym typeface="Roboto"/>
              </a:rPr>
              <a:t>Conteúdo aqui</a:t>
            </a:r>
            <a:endParaRPr>
              <a:solidFill>
                <a:srgbClr val="241826"/>
              </a:solidFill>
              <a:latin typeface="Roboto"/>
              <a:ea typeface="Roboto"/>
              <a:cs typeface="Roboto"/>
              <a:sym typeface="Roboto"/>
            </a:endParaRPr>
          </a:p>
          <a:p>
            <a:pPr marL="241300" lvl="0" indent="-215900" algn="l" rtl="0">
              <a:spcBef>
                <a:spcPts val="1600"/>
              </a:spcBef>
              <a:spcAft>
                <a:spcPts val="0"/>
              </a:spcAft>
              <a:buClr>
                <a:srgbClr val="73BF4F"/>
              </a:buClr>
              <a:buSzPts val="1400"/>
              <a:buFont typeface="Anaheim"/>
              <a:buChar char="●"/>
            </a:pPr>
            <a:r>
              <a:rPr lang="pt-BR">
                <a:solidFill>
                  <a:srgbClr val="241826"/>
                </a:solidFill>
                <a:latin typeface="Roboto"/>
                <a:ea typeface="Roboto"/>
                <a:cs typeface="Roboto"/>
                <a:sym typeface="Roboto"/>
              </a:rPr>
              <a:t>Conteúdo aqui</a:t>
            </a:r>
            <a:endParaRPr>
              <a:solidFill>
                <a:srgbClr val="241826"/>
              </a:solidFill>
              <a:latin typeface="Roboto"/>
              <a:ea typeface="Roboto"/>
              <a:cs typeface="Roboto"/>
              <a:sym typeface="Roboto"/>
            </a:endParaRPr>
          </a:p>
          <a:p>
            <a:pPr marL="0" lvl="0" indent="0" algn="l" rtl="0">
              <a:spcBef>
                <a:spcPts val="1600"/>
              </a:spcBef>
              <a:spcAft>
                <a:spcPts val="0"/>
              </a:spcAft>
              <a:buNone/>
            </a:pPr>
            <a:r>
              <a:rPr lang="pt-BR">
                <a:solidFill>
                  <a:srgbClr val="241826"/>
                </a:solidFill>
                <a:latin typeface="Roboto"/>
                <a:ea typeface="Roboto"/>
                <a:cs typeface="Roboto"/>
                <a:sym typeface="Roboto"/>
              </a:rPr>
              <a:t>Conteúdo da apresentação aqui. </a:t>
            </a:r>
            <a:endParaRPr>
              <a:solidFill>
                <a:srgbClr val="241826"/>
              </a:solidFill>
              <a:latin typeface="Roboto"/>
              <a:ea typeface="Roboto"/>
              <a:cs typeface="Roboto"/>
              <a:sym typeface="Roboto"/>
            </a:endParaRPr>
          </a:p>
          <a:p>
            <a:pPr marL="0" lvl="0" indent="0" algn="l" rtl="0">
              <a:spcBef>
                <a:spcPts val="0"/>
              </a:spcBef>
              <a:spcAft>
                <a:spcPts val="0"/>
              </a:spcAft>
              <a:buNone/>
            </a:pPr>
            <a:endParaRPr>
              <a:solidFill>
                <a:srgbClr val="241826"/>
              </a:solidFill>
              <a:latin typeface="Roboto"/>
              <a:ea typeface="Roboto"/>
              <a:cs typeface="Roboto"/>
              <a:sym typeface="Roboto"/>
            </a:endParaRPr>
          </a:p>
          <a:p>
            <a:pPr marL="241300" lvl="0" indent="-215900" algn="l" rtl="0">
              <a:spcBef>
                <a:spcPts val="0"/>
              </a:spcBef>
              <a:spcAft>
                <a:spcPts val="0"/>
              </a:spcAft>
              <a:buClr>
                <a:srgbClr val="73BF4F"/>
              </a:buClr>
              <a:buSzPts val="1400"/>
              <a:buFont typeface="Anaheim"/>
              <a:buChar char="●"/>
            </a:pPr>
            <a:r>
              <a:rPr lang="pt-BR">
                <a:solidFill>
                  <a:srgbClr val="241826"/>
                </a:solidFill>
                <a:latin typeface="Roboto"/>
                <a:ea typeface="Roboto"/>
                <a:cs typeface="Roboto"/>
                <a:sym typeface="Roboto"/>
              </a:rPr>
              <a:t>Conteúdo aqui</a:t>
            </a:r>
            <a:endParaRPr>
              <a:solidFill>
                <a:srgbClr val="241826"/>
              </a:solidFill>
              <a:latin typeface="Roboto"/>
              <a:ea typeface="Roboto"/>
              <a:cs typeface="Roboto"/>
              <a:sym typeface="Roboto"/>
            </a:endParaRPr>
          </a:p>
          <a:p>
            <a:pPr marL="241300" lvl="0" indent="-215900" algn="l" rtl="0">
              <a:spcBef>
                <a:spcPts val="1600"/>
              </a:spcBef>
              <a:spcAft>
                <a:spcPts val="0"/>
              </a:spcAft>
              <a:buClr>
                <a:srgbClr val="73BF4F"/>
              </a:buClr>
              <a:buSzPts val="1400"/>
              <a:buFont typeface="Anaheim"/>
              <a:buChar char="●"/>
            </a:pPr>
            <a:r>
              <a:rPr lang="pt-BR">
                <a:solidFill>
                  <a:srgbClr val="241826"/>
                </a:solidFill>
                <a:latin typeface="Roboto"/>
                <a:ea typeface="Roboto"/>
                <a:cs typeface="Roboto"/>
                <a:sym typeface="Roboto"/>
              </a:rPr>
              <a:t>Conteúdo aqui</a:t>
            </a:r>
            <a:endParaRPr>
              <a:solidFill>
                <a:srgbClr val="241826"/>
              </a:solidFill>
              <a:latin typeface="Roboto"/>
              <a:ea typeface="Roboto"/>
              <a:cs typeface="Roboto"/>
              <a:sym typeface="Roboto"/>
            </a:endParaRPr>
          </a:p>
          <a:p>
            <a:pPr marL="241300" lvl="0" indent="-215900" algn="l" rtl="0">
              <a:spcBef>
                <a:spcPts val="1600"/>
              </a:spcBef>
              <a:spcAft>
                <a:spcPts val="1600"/>
              </a:spcAft>
              <a:buClr>
                <a:srgbClr val="73BF4F"/>
              </a:buClr>
              <a:buSzPts val="1400"/>
              <a:buFont typeface="Anaheim"/>
              <a:buChar char="●"/>
            </a:pPr>
            <a:r>
              <a:rPr lang="pt-BR">
                <a:solidFill>
                  <a:srgbClr val="241826"/>
                </a:solidFill>
                <a:latin typeface="Roboto"/>
                <a:ea typeface="Roboto"/>
                <a:cs typeface="Roboto"/>
                <a:sym typeface="Roboto"/>
              </a:rPr>
              <a:t>Conteúdo aqui</a:t>
            </a:r>
            <a:endParaRPr>
              <a:solidFill>
                <a:srgbClr val="241826"/>
              </a:solidFill>
              <a:latin typeface="Roboto"/>
              <a:ea typeface="Roboto"/>
              <a:cs typeface="Roboto"/>
              <a:sym typeface="Roboto"/>
            </a:endParaRPr>
          </a:p>
        </p:txBody>
      </p:sp>
      <p:sp>
        <p:nvSpPr>
          <p:cNvPr id="24" name="Google Shape;24;p4"/>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a:solidFill>
                  <a:srgbClr val="241826"/>
                </a:solidFill>
                <a:latin typeface="Roboto"/>
                <a:ea typeface="Roboto"/>
                <a:cs typeface="Roboto"/>
                <a:sym typeface="Roboto"/>
              </a:rPr>
              <a:t>MATÉRIA - TÍTULO DA APRESENTAÇÃO</a:t>
            </a:r>
            <a:endParaRPr sz="900">
              <a:solidFill>
                <a:srgbClr val="241826"/>
              </a:solidFill>
              <a:latin typeface="Roboto"/>
              <a:ea typeface="Roboto"/>
              <a:cs typeface="Roboto"/>
              <a:sym typeface="Roboto"/>
            </a:endParaRPr>
          </a:p>
        </p:txBody>
      </p:sp>
      <p:pic>
        <p:nvPicPr>
          <p:cNvPr id="25" name="Google Shape;25;p4"/>
          <p:cNvPicPr preferRelativeResize="0"/>
          <p:nvPr/>
        </p:nvPicPr>
        <p:blipFill rotWithShape="1">
          <a:blip r:embed="rId2">
            <a:alphaModFix/>
          </a:blip>
          <a:srcRect r="68088"/>
          <a:stretch/>
        </p:blipFill>
        <p:spPr>
          <a:xfrm>
            <a:off x="8567775" y="89538"/>
            <a:ext cx="488177" cy="3973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ÚDO + FOTO" type="titleOnly">
  <p:cSld name="TITLE_ONLY">
    <p:spTree>
      <p:nvGrpSpPr>
        <p:cNvPr id="1" name="Shape 26"/>
        <p:cNvGrpSpPr/>
        <p:nvPr/>
      </p:nvGrpSpPr>
      <p:grpSpPr>
        <a:xfrm>
          <a:off x="0" y="0"/>
          <a:ext cx="0" cy="0"/>
          <a:chOff x="0" y="0"/>
          <a:chExt cx="0" cy="0"/>
        </a:xfrm>
      </p:grpSpPr>
      <p:sp>
        <p:nvSpPr>
          <p:cNvPr id="27" name="Google Shape;27;p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a:solidFill>
                  <a:srgbClr val="2F0B52"/>
                </a:solidFill>
                <a:latin typeface="Nunito"/>
                <a:ea typeface="Nunito"/>
                <a:cs typeface="Nunito"/>
                <a:sym typeface="Nunito"/>
              </a:rPr>
              <a:t>Nome do capítulo/tópico aqui</a:t>
            </a:r>
            <a:endParaRPr sz="3000" b="1">
              <a:solidFill>
                <a:srgbClr val="2F0B52"/>
              </a:solidFill>
              <a:latin typeface="Nunito"/>
              <a:ea typeface="Nunito"/>
              <a:cs typeface="Nunito"/>
              <a:sym typeface="Nunito"/>
            </a:endParaRPr>
          </a:p>
        </p:txBody>
      </p:sp>
      <p:sp>
        <p:nvSpPr>
          <p:cNvPr id="29" name="Google Shape;29;p5"/>
          <p:cNvSpPr txBox="1"/>
          <p:nvPr/>
        </p:nvSpPr>
        <p:spPr>
          <a:xfrm>
            <a:off x="720000" y="1187100"/>
            <a:ext cx="4678200" cy="352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t-BR" sz="1300">
                <a:solidFill>
                  <a:srgbClr val="241826"/>
                </a:solidFill>
                <a:latin typeface="Roboto"/>
                <a:ea typeface="Roboto"/>
                <a:cs typeface="Roboto"/>
                <a:sym typeface="Roboto"/>
              </a:rPr>
              <a:t>Conteúdo da apresentação aqui. Conteúdo da apresentação aqui.</a:t>
            </a:r>
            <a:endParaRPr sz="1300">
              <a:solidFill>
                <a:srgbClr val="241826"/>
              </a:solidFill>
              <a:latin typeface="Roboto"/>
              <a:ea typeface="Roboto"/>
              <a:cs typeface="Roboto"/>
              <a:sym typeface="Roboto"/>
            </a:endParaRPr>
          </a:p>
          <a:p>
            <a:pPr marL="0" lvl="0" indent="0" algn="l" rtl="0">
              <a:spcBef>
                <a:spcPts val="0"/>
              </a:spcBef>
              <a:spcAft>
                <a:spcPts val="0"/>
              </a:spcAft>
              <a:buNone/>
            </a:pPr>
            <a:endParaRPr sz="1300">
              <a:solidFill>
                <a:srgbClr val="241826"/>
              </a:solidFill>
              <a:latin typeface="Roboto"/>
              <a:ea typeface="Roboto"/>
              <a:cs typeface="Roboto"/>
              <a:sym typeface="Roboto"/>
            </a:endParaRPr>
          </a:p>
          <a:p>
            <a:pPr marL="241300" lvl="0" indent="-209550" algn="l" rtl="0">
              <a:spcBef>
                <a:spcPts val="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0" lvl="0" indent="0" algn="l" rtl="0">
              <a:spcBef>
                <a:spcPts val="1600"/>
              </a:spcBef>
              <a:spcAft>
                <a:spcPts val="0"/>
              </a:spcAft>
              <a:buNone/>
            </a:pPr>
            <a:r>
              <a:rPr lang="pt-BR" sz="1300">
                <a:solidFill>
                  <a:srgbClr val="241826"/>
                </a:solidFill>
                <a:latin typeface="Roboto"/>
                <a:ea typeface="Roboto"/>
                <a:cs typeface="Roboto"/>
                <a:sym typeface="Roboto"/>
              </a:rPr>
              <a:t>Conteúdo da apresentação aqui. Conteúdo da apresentação aqui. </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457200" lvl="0" indent="-311150" algn="l" rtl="0">
              <a:spcBef>
                <a:spcPts val="0"/>
              </a:spcBef>
              <a:spcAft>
                <a:spcPts val="0"/>
              </a:spcAft>
              <a:buClr>
                <a:srgbClr val="73BF4F"/>
              </a:buClr>
              <a:buSzPts val="1300"/>
              <a:buFont typeface="Roboto"/>
              <a:buAutoNum type="arabicPeriod"/>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457200" lvl="0" indent="-311150" algn="l" rtl="0">
              <a:spcBef>
                <a:spcPts val="1000"/>
              </a:spcBef>
              <a:spcAft>
                <a:spcPts val="0"/>
              </a:spcAft>
              <a:buClr>
                <a:srgbClr val="73BF4F"/>
              </a:buClr>
              <a:buSzPts val="1300"/>
              <a:buFont typeface="Roboto"/>
              <a:buAutoNum type="arabicPeriod"/>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457200" lvl="0" indent="-311150" algn="l" rtl="0">
              <a:spcBef>
                <a:spcPts val="1000"/>
              </a:spcBef>
              <a:spcAft>
                <a:spcPts val="0"/>
              </a:spcAft>
              <a:buClr>
                <a:srgbClr val="73BF4F"/>
              </a:buClr>
              <a:buSzPts val="1300"/>
              <a:buFont typeface="Roboto"/>
              <a:buAutoNum type="arabicPeriod"/>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p:txBody>
      </p:sp>
      <p:sp>
        <p:nvSpPr>
          <p:cNvPr id="30" name="Google Shape;30;p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a:solidFill>
                  <a:srgbClr val="241826"/>
                </a:solidFill>
                <a:latin typeface="Roboto"/>
                <a:ea typeface="Roboto"/>
                <a:cs typeface="Roboto"/>
                <a:sym typeface="Roboto"/>
              </a:rPr>
              <a:t>MATÉRIA - TÍTULO DA APRESENTAÇÃO</a:t>
            </a:r>
            <a:endParaRPr sz="900">
              <a:solidFill>
                <a:srgbClr val="241826"/>
              </a:solidFill>
              <a:latin typeface="Roboto"/>
              <a:ea typeface="Roboto"/>
              <a:cs typeface="Roboto"/>
              <a:sym typeface="Roboto"/>
            </a:endParaRPr>
          </a:p>
        </p:txBody>
      </p:sp>
      <p:pic>
        <p:nvPicPr>
          <p:cNvPr id="31" name="Google Shape;31;p5"/>
          <p:cNvPicPr preferRelativeResize="0"/>
          <p:nvPr/>
        </p:nvPicPr>
        <p:blipFill rotWithShape="1">
          <a:blip r:embed="rId2">
            <a:alphaModFix/>
          </a:blip>
          <a:srcRect r="68088"/>
          <a:stretch/>
        </p:blipFill>
        <p:spPr>
          <a:xfrm>
            <a:off x="8567775" y="89538"/>
            <a:ext cx="488177" cy="397375"/>
          </a:xfrm>
          <a:prstGeom prst="rect">
            <a:avLst/>
          </a:prstGeom>
          <a:noFill/>
          <a:ln>
            <a:noFill/>
          </a:ln>
        </p:spPr>
      </p:pic>
      <p:pic>
        <p:nvPicPr>
          <p:cNvPr id="32" name="Google Shape;32;p5"/>
          <p:cNvPicPr preferRelativeResize="0"/>
          <p:nvPr/>
        </p:nvPicPr>
        <p:blipFill rotWithShape="1">
          <a:blip r:embed="rId3">
            <a:alphaModFix/>
          </a:blip>
          <a:srcRect l="980" r="980"/>
          <a:stretch/>
        </p:blipFill>
        <p:spPr>
          <a:xfrm>
            <a:off x="5532199" y="1656425"/>
            <a:ext cx="3400750" cy="2311999"/>
          </a:xfrm>
          <a:prstGeom prst="rect">
            <a:avLst/>
          </a:prstGeom>
          <a:noFill/>
          <a:ln w="19050" cap="flat" cmpd="sng">
            <a:solidFill>
              <a:srgbClr val="73BF4F"/>
            </a:solidFill>
            <a:prstDash val="solid"/>
            <a:round/>
            <a:headEnd type="none" w="sm" len="sm"/>
            <a:tailEnd type="none" w="sm" len="sm"/>
          </a:ln>
        </p:spPr>
      </p:pic>
      <p:sp>
        <p:nvSpPr>
          <p:cNvPr id="33" name="Google Shape;33;p5"/>
          <p:cNvSpPr txBox="1"/>
          <p:nvPr/>
        </p:nvSpPr>
        <p:spPr>
          <a:xfrm>
            <a:off x="5532200" y="4001300"/>
            <a:ext cx="3400800" cy="26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900">
                <a:solidFill>
                  <a:srgbClr val="241826"/>
                </a:solidFill>
                <a:latin typeface="Roboto"/>
                <a:ea typeface="Roboto"/>
                <a:cs typeface="Roboto"/>
                <a:sym typeface="Roboto"/>
              </a:rPr>
              <a:t>Legenda da foto</a:t>
            </a:r>
            <a:endParaRPr sz="900">
              <a:solidFill>
                <a:srgbClr val="241826"/>
              </a:solidFill>
              <a:latin typeface="Roboto"/>
              <a:ea typeface="Roboto"/>
              <a:cs typeface="Roboto"/>
              <a:sym typeface="Robo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FOTO">
  <p:cSld name="ONE_COLUMN_TEXT">
    <p:spTree>
      <p:nvGrpSpPr>
        <p:cNvPr id="1" name="Shape 34"/>
        <p:cNvGrpSpPr/>
        <p:nvPr/>
      </p:nvGrpSpPr>
      <p:grpSpPr>
        <a:xfrm>
          <a:off x="0" y="0"/>
          <a:ext cx="0" cy="0"/>
          <a:chOff x="0" y="0"/>
          <a:chExt cx="0" cy="0"/>
        </a:xfrm>
      </p:grpSpPr>
      <p:sp>
        <p:nvSpPr>
          <p:cNvPr id="35" name="Google Shape;35;p6"/>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a:solidFill>
                  <a:srgbClr val="241826"/>
                </a:solidFill>
                <a:latin typeface="Roboto"/>
                <a:ea typeface="Roboto"/>
                <a:cs typeface="Roboto"/>
                <a:sym typeface="Roboto"/>
              </a:rPr>
              <a:t>MATÉRIA - TÍTULO DA APRESENTAÇÃO</a:t>
            </a:r>
            <a:endParaRPr sz="900">
              <a:solidFill>
                <a:srgbClr val="241826"/>
              </a:solidFill>
              <a:latin typeface="Roboto"/>
              <a:ea typeface="Roboto"/>
              <a:cs typeface="Roboto"/>
              <a:sym typeface="Roboto"/>
            </a:endParaRPr>
          </a:p>
        </p:txBody>
      </p:sp>
      <p:pic>
        <p:nvPicPr>
          <p:cNvPr id="37" name="Google Shape;37;p6"/>
          <p:cNvPicPr preferRelativeResize="0"/>
          <p:nvPr/>
        </p:nvPicPr>
        <p:blipFill rotWithShape="1">
          <a:blip r:embed="rId2">
            <a:alphaModFix/>
          </a:blip>
          <a:srcRect r="68088"/>
          <a:stretch/>
        </p:blipFill>
        <p:spPr>
          <a:xfrm>
            <a:off x="8567775" y="89538"/>
            <a:ext cx="488177" cy="397375"/>
          </a:xfrm>
          <a:prstGeom prst="rect">
            <a:avLst/>
          </a:prstGeom>
          <a:noFill/>
          <a:ln>
            <a:noFill/>
          </a:ln>
        </p:spPr>
      </p:pic>
      <p:sp>
        <p:nvSpPr>
          <p:cNvPr id="38" name="Google Shape;38;p6"/>
          <p:cNvSpPr txBox="1"/>
          <p:nvPr/>
        </p:nvSpPr>
        <p:spPr>
          <a:xfrm>
            <a:off x="1756150" y="4551950"/>
            <a:ext cx="5631600" cy="25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t-BR" sz="900">
                <a:solidFill>
                  <a:srgbClr val="241826"/>
                </a:solidFill>
                <a:latin typeface="Roboto"/>
                <a:ea typeface="Roboto"/>
                <a:cs typeface="Roboto"/>
                <a:sym typeface="Roboto"/>
              </a:rPr>
              <a:t>Legenda da foto</a:t>
            </a:r>
            <a:endParaRPr sz="900">
              <a:solidFill>
                <a:srgbClr val="241826"/>
              </a:solidFill>
              <a:latin typeface="Roboto"/>
              <a:ea typeface="Roboto"/>
              <a:cs typeface="Roboto"/>
              <a:sym typeface="Roboto"/>
            </a:endParaRPr>
          </a:p>
        </p:txBody>
      </p:sp>
      <p:pic>
        <p:nvPicPr>
          <p:cNvPr id="39" name="Google Shape;39;p6"/>
          <p:cNvPicPr preferRelativeResize="0"/>
          <p:nvPr/>
        </p:nvPicPr>
        <p:blipFill rotWithShape="1">
          <a:blip r:embed="rId3">
            <a:alphaModFix/>
          </a:blip>
          <a:srcRect t="1257" b="1257"/>
          <a:stretch/>
        </p:blipFill>
        <p:spPr>
          <a:xfrm rot="3">
            <a:off x="1753737" y="892978"/>
            <a:ext cx="5631677" cy="3658971"/>
          </a:xfrm>
          <a:prstGeom prst="rect">
            <a:avLst/>
          </a:prstGeom>
          <a:noFill/>
          <a:ln w="19050" cap="flat" cmpd="sng">
            <a:solidFill>
              <a:srgbClr val="73BF4F"/>
            </a:solidFill>
            <a:prstDash val="solid"/>
            <a:round/>
            <a:headEnd type="none" w="sm" len="sm"/>
            <a:tailEnd type="none" w="sm" len="sm"/>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2 FOTOS">
  <p:cSld name="MAIN_POINT">
    <p:spTree>
      <p:nvGrpSpPr>
        <p:cNvPr id="1" name="Shape 40"/>
        <p:cNvGrpSpPr/>
        <p:nvPr/>
      </p:nvGrpSpPr>
      <p:grpSpPr>
        <a:xfrm>
          <a:off x="0" y="0"/>
          <a:ext cx="0" cy="0"/>
          <a:chOff x="0" y="0"/>
          <a:chExt cx="0" cy="0"/>
        </a:xfrm>
      </p:grpSpPr>
      <p:pic>
        <p:nvPicPr>
          <p:cNvPr id="41" name="Google Shape;41;p7"/>
          <p:cNvPicPr preferRelativeResize="0"/>
          <p:nvPr/>
        </p:nvPicPr>
        <p:blipFill rotWithShape="1">
          <a:blip r:embed="rId2">
            <a:alphaModFix/>
          </a:blip>
          <a:srcRect r="68088"/>
          <a:stretch/>
        </p:blipFill>
        <p:spPr>
          <a:xfrm>
            <a:off x="8567775" y="89538"/>
            <a:ext cx="488177" cy="397375"/>
          </a:xfrm>
          <a:prstGeom prst="rect">
            <a:avLst/>
          </a:prstGeom>
          <a:noFill/>
          <a:ln>
            <a:noFill/>
          </a:ln>
        </p:spPr>
      </p:pic>
      <p:sp>
        <p:nvSpPr>
          <p:cNvPr id="42" name="Google Shape;42;p7"/>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a:solidFill>
                  <a:srgbClr val="241826"/>
                </a:solidFill>
                <a:latin typeface="Roboto"/>
                <a:ea typeface="Roboto"/>
                <a:cs typeface="Roboto"/>
                <a:sym typeface="Roboto"/>
              </a:rPr>
              <a:t>MATÉRIA - TÍTULO DA APRESENTAÇÃO</a:t>
            </a:r>
            <a:endParaRPr sz="900">
              <a:solidFill>
                <a:srgbClr val="241826"/>
              </a:solidFill>
              <a:latin typeface="Roboto"/>
              <a:ea typeface="Roboto"/>
              <a:cs typeface="Roboto"/>
              <a:sym typeface="Roboto"/>
            </a:endParaRPr>
          </a:p>
        </p:txBody>
      </p:sp>
      <p:pic>
        <p:nvPicPr>
          <p:cNvPr id="44" name="Google Shape;44;p7"/>
          <p:cNvPicPr preferRelativeResize="0"/>
          <p:nvPr/>
        </p:nvPicPr>
        <p:blipFill rotWithShape="1">
          <a:blip r:embed="rId2">
            <a:alphaModFix/>
          </a:blip>
          <a:srcRect r="68088"/>
          <a:stretch/>
        </p:blipFill>
        <p:spPr>
          <a:xfrm>
            <a:off x="8567775" y="89538"/>
            <a:ext cx="488177" cy="397375"/>
          </a:xfrm>
          <a:prstGeom prst="rect">
            <a:avLst/>
          </a:prstGeom>
          <a:noFill/>
          <a:ln>
            <a:noFill/>
          </a:ln>
        </p:spPr>
      </p:pic>
      <p:sp>
        <p:nvSpPr>
          <p:cNvPr id="45" name="Google Shape;45;p7"/>
          <p:cNvSpPr txBox="1"/>
          <p:nvPr/>
        </p:nvSpPr>
        <p:spPr>
          <a:xfrm>
            <a:off x="1523775" y="4490525"/>
            <a:ext cx="2656800" cy="25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t-BR" sz="900">
                <a:solidFill>
                  <a:srgbClr val="241826"/>
                </a:solidFill>
                <a:latin typeface="Roboto"/>
                <a:ea typeface="Roboto"/>
                <a:cs typeface="Roboto"/>
                <a:sym typeface="Roboto"/>
              </a:rPr>
              <a:t>Legenda da foto</a:t>
            </a:r>
            <a:endParaRPr sz="900">
              <a:solidFill>
                <a:srgbClr val="241826"/>
              </a:solidFill>
              <a:latin typeface="Roboto"/>
              <a:ea typeface="Roboto"/>
              <a:cs typeface="Roboto"/>
              <a:sym typeface="Roboto"/>
            </a:endParaRPr>
          </a:p>
        </p:txBody>
      </p:sp>
      <p:pic>
        <p:nvPicPr>
          <p:cNvPr id="46" name="Google Shape;46;p7"/>
          <p:cNvPicPr preferRelativeResize="0"/>
          <p:nvPr/>
        </p:nvPicPr>
        <p:blipFill rotWithShape="1">
          <a:blip r:embed="rId3">
            <a:alphaModFix/>
          </a:blip>
          <a:srcRect l="24616" r="24616"/>
          <a:stretch/>
        </p:blipFill>
        <p:spPr>
          <a:xfrm rot="-60001">
            <a:off x="1521276" y="1057670"/>
            <a:ext cx="2597726" cy="3410457"/>
          </a:xfrm>
          <a:prstGeom prst="rect">
            <a:avLst/>
          </a:prstGeom>
          <a:noFill/>
          <a:ln w="19050" cap="flat" cmpd="sng">
            <a:solidFill>
              <a:srgbClr val="73BF4F"/>
            </a:solidFill>
            <a:prstDash val="solid"/>
            <a:round/>
            <a:headEnd type="none" w="sm" len="sm"/>
            <a:tailEnd type="none" w="sm" len="sm"/>
          </a:ln>
        </p:spPr>
      </p:pic>
      <p:pic>
        <p:nvPicPr>
          <p:cNvPr id="47" name="Google Shape;47;p7"/>
          <p:cNvPicPr preferRelativeResize="0"/>
          <p:nvPr/>
        </p:nvPicPr>
        <p:blipFill rotWithShape="1">
          <a:blip r:embed="rId3">
            <a:alphaModFix/>
          </a:blip>
          <a:srcRect l="24616" r="24616"/>
          <a:stretch/>
        </p:blipFill>
        <p:spPr>
          <a:xfrm rot="-60001">
            <a:off x="5020151" y="1019045"/>
            <a:ext cx="2597726" cy="3410457"/>
          </a:xfrm>
          <a:prstGeom prst="rect">
            <a:avLst/>
          </a:prstGeom>
          <a:noFill/>
          <a:ln w="19050" cap="flat" cmpd="sng">
            <a:solidFill>
              <a:srgbClr val="73BF4F"/>
            </a:solidFill>
            <a:prstDash val="solid"/>
            <a:round/>
            <a:headEnd type="none" w="sm" len="sm"/>
            <a:tailEnd type="none" w="sm" len="sm"/>
          </a:ln>
        </p:spPr>
      </p:pic>
      <p:sp>
        <p:nvSpPr>
          <p:cNvPr id="48" name="Google Shape;48;p7"/>
          <p:cNvSpPr txBox="1"/>
          <p:nvPr/>
        </p:nvSpPr>
        <p:spPr>
          <a:xfrm>
            <a:off x="5022600" y="4490525"/>
            <a:ext cx="2656800" cy="25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t-BR" sz="900">
                <a:solidFill>
                  <a:srgbClr val="241826"/>
                </a:solidFill>
                <a:latin typeface="Roboto"/>
                <a:ea typeface="Roboto"/>
                <a:cs typeface="Roboto"/>
                <a:sym typeface="Roboto"/>
              </a:rPr>
              <a:t>Legenda da foto</a:t>
            </a:r>
            <a:endParaRPr sz="900">
              <a:solidFill>
                <a:srgbClr val="241826"/>
              </a:solidFill>
              <a:latin typeface="Roboto"/>
              <a:ea typeface="Roboto"/>
              <a:cs typeface="Roboto"/>
              <a:sym typeface="Robo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NTEÚDOS">
  <p:cSld name="SECTION_TITLE_AND_DESCRIPTION">
    <p:spTree>
      <p:nvGrpSpPr>
        <p:cNvPr id="1" name="Shape 49"/>
        <p:cNvGrpSpPr/>
        <p:nvPr/>
      </p:nvGrpSpPr>
      <p:grpSpPr>
        <a:xfrm>
          <a:off x="0" y="0"/>
          <a:ext cx="0" cy="0"/>
          <a:chOff x="0" y="0"/>
          <a:chExt cx="0" cy="0"/>
        </a:xfrm>
      </p:grpSpPr>
      <p:sp>
        <p:nvSpPr>
          <p:cNvPr id="50" name="Google Shape;50;p8"/>
          <p:cNvSpPr/>
          <p:nvPr/>
        </p:nvSpPr>
        <p:spPr>
          <a:xfrm>
            <a:off x="382650"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a:solidFill>
                  <a:srgbClr val="241826"/>
                </a:solidFill>
                <a:latin typeface="Roboto"/>
                <a:ea typeface="Roboto"/>
                <a:cs typeface="Roboto"/>
                <a:sym typeface="Roboto"/>
              </a:rPr>
              <a:t>MATÉRIA - TÍTULO DA APRESENTAÇÃO</a:t>
            </a:r>
            <a:endParaRPr sz="900">
              <a:solidFill>
                <a:srgbClr val="241826"/>
              </a:solidFill>
              <a:latin typeface="Roboto"/>
              <a:ea typeface="Roboto"/>
              <a:cs typeface="Roboto"/>
              <a:sym typeface="Roboto"/>
            </a:endParaRPr>
          </a:p>
        </p:txBody>
      </p:sp>
      <p:pic>
        <p:nvPicPr>
          <p:cNvPr id="52" name="Google Shape;52;p8"/>
          <p:cNvPicPr preferRelativeResize="0"/>
          <p:nvPr/>
        </p:nvPicPr>
        <p:blipFill rotWithShape="1">
          <a:blip r:embed="rId2">
            <a:alphaModFix/>
          </a:blip>
          <a:srcRect r="68088"/>
          <a:stretch/>
        </p:blipFill>
        <p:spPr>
          <a:xfrm>
            <a:off x="8567775" y="89538"/>
            <a:ext cx="488177" cy="397375"/>
          </a:xfrm>
          <a:prstGeom prst="rect">
            <a:avLst/>
          </a:prstGeom>
          <a:noFill/>
          <a:ln>
            <a:noFill/>
          </a:ln>
        </p:spPr>
      </p:pic>
      <p:sp>
        <p:nvSpPr>
          <p:cNvPr id="53" name="Google Shape;53;p8"/>
          <p:cNvSpPr txBox="1"/>
          <p:nvPr/>
        </p:nvSpPr>
        <p:spPr>
          <a:xfrm rot="-59853">
            <a:off x="1123498" y="611048"/>
            <a:ext cx="3118973" cy="456967"/>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000" b="1">
                <a:solidFill>
                  <a:srgbClr val="2F0B52"/>
                </a:solidFill>
                <a:latin typeface="Nunito"/>
                <a:ea typeface="Nunito"/>
                <a:cs typeface="Nunito"/>
                <a:sym typeface="Nunito"/>
              </a:rPr>
              <a:t>Tópico aqui</a:t>
            </a:r>
            <a:endParaRPr sz="2000" b="1">
              <a:solidFill>
                <a:srgbClr val="2F0B52"/>
              </a:solidFill>
              <a:latin typeface="Nunito"/>
              <a:ea typeface="Nunito"/>
              <a:cs typeface="Nunito"/>
              <a:sym typeface="Nunito"/>
            </a:endParaRPr>
          </a:p>
        </p:txBody>
      </p:sp>
      <p:sp>
        <p:nvSpPr>
          <p:cNvPr id="54" name="Google Shape;54;p8"/>
          <p:cNvSpPr txBox="1"/>
          <p:nvPr/>
        </p:nvSpPr>
        <p:spPr>
          <a:xfrm>
            <a:off x="4451575" y="1095125"/>
            <a:ext cx="4015500" cy="364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t-BR" sz="1300">
                <a:solidFill>
                  <a:srgbClr val="241826"/>
                </a:solidFill>
                <a:latin typeface="Roboto"/>
                <a:ea typeface="Roboto"/>
                <a:cs typeface="Roboto"/>
                <a:sym typeface="Roboto"/>
              </a:rPr>
              <a:t>Conteúdo da apresentação aqui:</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241300" lvl="0" indent="-209550" algn="l" rtl="0">
              <a:spcBef>
                <a:spcPts val="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0" lvl="0" indent="0" algn="l" rtl="0">
              <a:spcBef>
                <a:spcPts val="1600"/>
              </a:spcBef>
              <a:spcAft>
                <a:spcPts val="0"/>
              </a:spcAft>
              <a:buNone/>
            </a:pPr>
            <a:r>
              <a:rPr lang="pt-BR" sz="1300">
                <a:solidFill>
                  <a:srgbClr val="241826"/>
                </a:solidFill>
                <a:latin typeface="Roboto"/>
                <a:ea typeface="Roboto"/>
                <a:cs typeface="Roboto"/>
                <a:sym typeface="Roboto"/>
              </a:rPr>
              <a:t>Conteúdo da apresentação aqui. Conteúdo da apresentação aqui.</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457200" lvl="0" indent="-311150" algn="l" rtl="0">
              <a:spcBef>
                <a:spcPts val="0"/>
              </a:spcBef>
              <a:spcAft>
                <a:spcPts val="0"/>
              </a:spcAft>
              <a:buClr>
                <a:srgbClr val="73BF4F"/>
              </a:buClr>
              <a:buSzPts val="1300"/>
              <a:buFont typeface="Roboto"/>
              <a:buAutoNum type="arabicPeriod"/>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457200" lvl="0" indent="-311150" algn="l" rtl="0">
              <a:spcBef>
                <a:spcPts val="1000"/>
              </a:spcBef>
              <a:spcAft>
                <a:spcPts val="0"/>
              </a:spcAft>
              <a:buClr>
                <a:srgbClr val="73BF4F"/>
              </a:buClr>
              <a:buSzPts val="1300"/>
              <a:buFont typeface="Roboto"/>
              <a:buAutoNum type="arabicPeriod"/>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457200" lvl="0" indent="-311150" algn="l" rtl="0">
              <a:spcBef>
                <a:spcPts val="1000"/>
              </a:spcBef>
              <a:spcAft>
                <a:spcPts val="0"/>
              </a:spcAft>
              <a:buClr>
                <a:srgbClr val="73BF4F"/>
              </a:buClr>
              <a:buSzPts val="1300"/>
              <a:buFont typeface="Roboto"/>
              <a:buAutoNum type="arabicPeriod"/>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p:txBody>
      </p:sp>
      <p:sp>
        <p:nvSpPr>
          <p:cNvPr id="55" name="Google Shape;55;p8"/>
          <p:cNvSpPr txBox="1"/>
          <p:nvPr/>
        </p:nvSpPr>
        <p:spPr>
          <a:xfrm rot="-59853">
            <a:off x="4901529" y="611048"/>
            <a:ext cx="3118973" cy="456967"/>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000" b="1">
                <a:solidFill>
                  <a:srgbClr val="2F0B52"/>
                </a:solidFill>
                <a:latin typeface="Nunito"/>
                <a:ea typeface="Nunito"/>
                <a:cs typeface="Nunito"/>
                <a:sym typeface="Nunito"/>
              </a:rPr>
              <a:t>Tópico aqui</a:t>
            </a:r>
            <a:endParaRPr sz="2000" b="1">
              <a:solidFill>
                <a:srgbClr val="2F0B52"/>
              </a:solidFill>
              <a:latin typeface="Nunito"/>
              <a:ea typeface="Nunito"/>
              <a:cs typeface="Nunito"/>
              <a:sym typeface="Nunito"/>
            </a:endParaRPr>
          </a:p>
        </p:txBody>
      </p:sp>
      <p:sp>
        <p:nvSpPr>
          <p:cNvPr id="56" name="Google Shape;56;p8"/>
          <p:cNvSpPr txBox="1"/>
          <p:nvPr/>
        </p:nvSpPr>
        <p:spPr>
          <a:xfrm>
            <a:off x="676925" y="1095125"/>
            <a:ext cx="3627000" cy="364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t-BR" sz="1300">
                <a:solidFill>
                  <a:srgbClr val="241826"/>
                </a:solidFill>
                <a:latin typeface="Roboto"/>
                <a:ea typeface="Roboto"/>
                <a:cs typeface="Roboto"/>
                <a:sym typeface="Roboto"/>
              </a:rPr>
              <a:t>Conteúdo da apresentação aqui:</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241300" lvl="0" indent="-209550" algn="l" rtl="0">
              <a:spcBef>
                <a:spcPts val="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0" lvl="0" indent="0" algn="l" rtl="0">
              <a:spcBef>
                <a:spcPts val="1600"/>
              </a:spcBef>
              <a:spcAft>
                <a:spcPts val="0"/>
              </a:spcAft>
              <a:buNone/>
            </a:pPr>
            <a:r>
              <a:rPr lang="pt-BR" sz="1300">
                <a:solidFill>
                  <a:srgbClr val="241826"/>
                </a:solidFill>
                <a:latin typeface="Roboto"/>
                <a:ea typeface="Roboto"/>
                <a:cs typeface="Roboto"/>
                <a:sym typeface="Roboto"/>
              </a:rPr>
              <a:t>Conteúdo da apresentação aqui. Conteúdo da apresentação aqui.</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457200" lvl="0" indent="-311150" algn="l" rtl="0">
              <a:spcBef>
                <a:spcPts val="0"/>
              </a:spcBef>
              <a:spcAft>
                <a:spcPts val="0"/>
              </a:spcAft>
              <a:buClr>
                <a:srgbClr val="73BF4F"/>
              </a:buClr>
              <a:buSzPts val="1300"/>
              <a:buFont typeface="Roboto"/>
              <a:buAutoNum type="arabicPeriod"/>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457200" lvl="0" indent="-311150" algn="l" rtl="0">
              <a:spcBef>
                <a:spcPts val="1000"/>
              </a:spcBef>
              <a:spcAft>
                <a:spcPts val="0"/>
              </a:spcAft>
              <a:buClr>
                <a:srgbClr val="73BF4F"/>
              </a:buClr>
              <a:buSzPts val="1300"/>
              <a:buFont typeface="Roboto"/>
              <a:buAutoNum type="arabicPeriod"/>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457200" lvl="0" indent="-311150" algn="l" rtl="0">
              <a:spcBef>
                <a:spcPts val="1000"/>
              </a:spcBef>
              <a:spcAft>
                <a:spcPts val="0"/>
              </a:spcAft>
              <a:buClr>
                <a:srgbClr val="73BF4F"/>
              </a:buClr>
              <a:buSzPts val="1300"/>
              <a:buFont typeface="Roboto"/>
              <a:buAutoNum type="arabicPeriod"/>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ÚDO + 2 FOTOS">
  <p:cSld name="CAPTION_ONLY">
    <p:spTree>
      <p:nvGrpSpPr>
        <p:cNvPr id="1" name="Shape 57"/>
        <p:cNvGrpSpPr/>
        <p:nvPr/>
      </p:nvGrpSpPr>
      <p:grpSpPr>
        <a:xfrm>
          <a:off x="0" y="0"/>
          <a:ext cx="0" cy="0"/>
          <a:chOff x="0" y="0"/>
          <a:chExt cx="0" cy="0"/>
        </a:xfrm>
      </p:grpSpPr>
      <p:sp>
        <p:nvSpPr>
          <p:cNvPr id="58" name="Google Shape;58;p9"/>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a:solidFill>
                  <a:srgbClr val="241826"/>
                </a:solidFill>
                <a:latin typeface="Roboto"/>
                <a:ea typeface="Roboto"/>
                <a:cs typeface="Roboto"/>
                <a:sym typeface="Roboto"/>
              </a:rPr>
              <a:t>MATÉRIA - TÍTULO DA APRESENTAÇÃO</a:t>
            </a:r>
            <a:endParaRPr sz="900">
              <a:solidFill>
                <a:srgbClr val="241826"/>
              </a:solidFill>
              <a:latin typeface="Roboto"/>
              <a:ea typeface="Roboto"/>
              <a:cs typeface="Roboto"/>
              <a:sym typeface="Roboto"/>
            </a:endParaRPr>
          </a:p>
        </p:txBody>
      </p:sp>
      <p:pic>
        <p:nvPicPr>
          <p:cNvPr id="60" name="Google Shape;60;p9"/>
          <p:cNvPicPr preferRelativeResize="0"/>
          <p:nvPr/>
        </p:nvPicPr>
        <p:blipFill rotWithShape="1">
          <a:blip r:embed="rId2">
            <a:alphaModFix/>
          </a:blip>
          <a:srcRect r="68088"/>
          <a:stretch/>
        </p:blipFill>
        <p:spPr>
          <a:xfrm>
            <a:off x="8567775" y="89538"/>
            <a:ext cx="488177" cy="397375"/>
          </a:xfrm>
          <a:prstGeom prst="rect">
            <a:avLst/>
          </a:prstGeom>
          <a:noFill/>
          <a:ln>
            <a:noFill/>
          </a:ln>
        </p:spPr>
      </p:pic>
      <p:pic>
        <p:nvPicPr>
          <p:cNvPr id="61" name="Google Shape;61;p9"/>
          <p:cNvPicPr preferRelativeResize="0"/>
          <p:nvPr/>
        </p:nvPicPr>
        <p:blipFill rotWithShape="1">
          <a:blip r:embed="rId3">
            <a:alphaModFix/>
          </a:blip>
          <a:srcRect l="980" r="980"/>
          <a:stretch/>
        </p:blipFill>
        <p:spPr>
          <a:xfrm>
            <a:off x="1543334" y="3018150"/>
            <a:ext cx="2279301" cy="1549575"/>
          </a:xfrm>
          <a:prstGeom prst="rect">
            <a:avLst/>
          </a:prstGeom>
          <a:noFill/>
          <a:ln w="19050" cap="flat" cmpd="sng">
            <a:solidFill>
              <a:srgbClr val="73BF4F"/>
            </a:solidFill>
            <a:prstDash val="solid"/>
            <a:round/>
            <a:headEnd type="none" w="sm" len="sm"/>
            <a:tailEnd type="none" w="sm" len="sm"/>
          </a:ln>
        </p:spPr>
      </p:pic>
      <p:sp>
        <p:nvSpPr>
          <p:cNvPr id="62" name="Google Shape;62;p9"/>
          <p:cNvSpPr txBox="1"/>
          <p:nvPr/>
        </p:nvSpPr>
        <p:spPr>
          <a:xfrm>
            <a:off x="1543284" y="4567725"/>
            <a:ext cx="2279400" cy="25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t-BR" sz="900">
                <a:solidFill>
                  <a:srgbClr val="241826"/>
                </a:solidFill>
                <a:latin typeface="Roboto"/>
                <a:ea typeface="Roboto"/>
                <a:cs typeface="Roboto"/>
                <a:sym typeface="Roboto"/>
              </a:rPr>
              <a:t>Legenda da foto</a:t>
            </a:r>
            <a:endParaRPr sz="900">
              <a:solidFill>
                <a:srgbClr val="241826"/>
              </a:solidFill>
              <a:latin typeface="Roboto"/>
              <a:ea typeface="Roboto"/>
              <a:cs typeface="Roboto"/>
              <a:sym typeface="Roboto"/>
            </a:endParaRPr>
          </a:p>
        </p:txBody>
      </p:sp>
      <p:pic>
        <p:nvPicPr>
          <p:cNvPr id="63" name="Google Shape;63;p9"/>
          <p:cNvPicPr preferRelativeResize="0"/>
          <p:nvPr/>
        </p:nvPicPr>
        <p:blipFill rotWithShape="1">
          <a:blip r:embed="rId3">
            <a:alphaModFix/>
          </a:blip>
          <a:srcRect l="980" r="980"/>
          <a:stretch/>
        </p:blipFill>
        <p:spPr>
          <a:xfrm>
            <a:off x="5321366" y="3018150"/>
            <a:ext cx="2279301" cy="1549575"/>
          </a:xfrm>
          <a:prstGeom prst="rect">
            <a:avLst/>
          </a:prstGeom>
          <a:noFill/>
          <a:ln w="19050" cap="flat" cmpd="sng">
            <a:solidFill>
              <a:srgbClr val="73BF4F"/>
            </a:solidFill>
            <a:prstDash val="solid"/>
            <a:round/>
            <a:headEnd type="none" w="sm" len="sm"/>
            <a:tailEnd type="none" w="sm" len="sm"/>
          </a:ln>
        </p:spPr>
      </p:pic>
      <p:sp>
        <p:nvSpPr>
          <p:cNvPr id="64" name="Google Shape;64;p9"/>
          <p:cNvSpPr txBox="1"/>
          <p:nvPr/>
        </p:nvSpPr>
        <p:spPr>
          <a:xfrm>
            <a:off x="5321315" y="4567725"/>
            <a:ext cx="2279400" cy="25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t-BR" sz="900">
                <a:solidFill>
                  <a:srgbClr val="241826"/>
                </a:solidFill>
                <a:latin typeface="Roboto"/>
                <a:ea typeface="Roboto"/>
                <a:cs typeface="Roboto"/>
                <a:sym typeface="Roboto"/>
              </a:rPr>
              <a:t>Legenda da foto</a:t>
            </a:r>
            <a:endParaRPr sz="900">
              <a:solidFill>
                <a:srgbClr val="241826"/>
              </a:solidFill>
              <a:latin typeface="Roboto"/>
              <a:ea typeface="Roboto"/>
              <a:cs typeface="Roboto"/>
              <a:sym typeface="Roboto"/>
            </a:endParaRPr>
          </a:p>
        </p:txBody>
      </p:sp>
      <p:sp>
        <p:nvSpPr>
          <p:cNvPr id="65" name="Google Shape;65;p9"/>
          <p:cNvSpPr txBox="1"/>
          <p:nvPr/>
        </p:nvSpPr>
        <p:spPr>
          <a:xfrm rot="-59853">
            <a:off x="1123498" y="611048"/>
            <a:ext cx="3118973" cy="456967"/>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000" b="1">
                <a:solidFill>
                  <a:srgbClr val="2F0B52"/>
                </a:solidFill>
                <a:latin typeface="Nunito"/>
                <a:ea typeface="Nunito"/>
                <a:cs typeface="Nunito"/>
                <a:sym typeface="Nunito"/>
              </a:rPr>
              <a:t>Tópico aqui</a:t>
            </a:r>
            <a:endParaRPr sz="2000" b="1">
              <a:solidFill>
                <a:srgbClr val="2F0B52"/>
              </a:solidFill>
              <a:latin typeface="Nunito"/>
              <a:ea typeface="Nunito"/>
              <a:cs typeface="Nunito"/>
              <a:sym typeface="Nunito"/>
            </a:endParaRPr>
          </a:p>
        </p:txBody>
      </p:sp>
      <p:sp>
        <p:nvSpPr>
          <p:cNvPr id="66" name="Google Shape;66;p9"/>
          <p:cNvSpPr txBox="1"/>
          <p:nvPr/>
        </p:nvSpPr>
        <p:spPr>
          <a:xfrm>
            <a:off x="4451575" y="1095125"/>
            <a:ext cx="4015500" cy="154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t-BR" sz="1300">
                <a:solidFill>
                  <a:srgbClr val="241826"/>
                </a:solidFill>
                <a:latin typeface="Roboto"/>
                <a:ea typeface="Roboto"/>
                <a:cs typeface="Roboto"/>
                <a:sym typeface="Roboto"/>
              </a:rPr>
              <a:t>Conteúdo da apresentação aqui:</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241300" lvl="0" indent="-209550" algn="l" rtl="0">
              <a:spcBef>
                <a:spcPts val="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160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p:txBody>
      </p:sp>
      <p:sp>
        <p:nvSpPr>
          <p:cNvPr id="67" name="Google Shape;67;p9"/>
          <p:cNvSpPr txBox="1"/>
          <p:nvPr/>
        </p:nvSpPr>
        <p:spPr>
          <a:xfrm rot="-59853">
            <a:off x="4901529" y="611048"/>
            <a:ext cx="3118973" cy="456967"/>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000" b="1">
                <a:solidFill>
                  <a:srgbClr val="2F0B52"/>
                </a:solidFill>
                <a:latin typeface="Nunito"/>
                <a:ea typeface="Nunito"/>
                <a:cs typeface="Nunito"/>
                <a:sym typeface="Nunito"/>
              </a:rPr>
              <a:t>Tópico aqui</a:t>
            </a:r>
            <a:endParaRPr sz="2000" b="1">
              <a:solidFill>
                <a:srgbClr val="2F0B52"/>
              </a:solidFill>
              <a:latin typeface="Nunito"/>
              <a:ea typeface="Nunito"/>
              <a:cs typeface="Nunito"/>
              <a:sym typeface="Nunito"/>
            </a:endParaRPr>
          </a:p>
        </p:txBody>
      </p:sp>
      <p:sp>
        <p:nvSpPr>
          <p:cNvPr id="68" name="Google Shape;68;p9"/>
          <p:cNvSpPr txBox="1"/>
          <p:nvPr/>
        </p:nvSpPr>
        <p:spPr>
          <a:xfrm>
            <a:off x="676925" y="1095125"/>
            <a:ext cx="3627000" cy="154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t-BR" sz="1300">
                <a:solidFill>
                  <a:srgbClr val="241826"/>
                </a:solidFill>
                <a:latin typeface="Roboto"/>
                <a:ea typeface="Roboto"/>
                <a:cs typeface="Roboto"/>
                <a:sym typeface="Roboto"/>
              </a:rPr>
              <a:t>Conteúdo da apresentação aqui:</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241300" lvl="0" indent="-209550" algn="l" rtl="0">
              <a:spcBef>
                <a:spcPts val="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160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ÚDO + 3 FOTOS">
  <p:cSld name="BIG_NUMBER">
    <p:spTree>
      <p:nvGrpSpPr>
        <p:cNvPr id="1" name="Shape 69"/>
        <p:cNvGrpSpPr/>
        <p:nvPr/>
      </p:nvGrpSpPr>
      <p:grpSpPr>
        <a:xfrm>
          <a:off x="0" y="0"/>
          <a:ext cx="0" cy="0"/>
          <a:chOff x="0" y="0"/>
          <a:chExt cx="0" cy="0"/>
        </a:xfrm>
      </p:grpSpPr>
      <p:pic>
        <p:nvPicPr>
          <p:cNvPr id="70" name="Google Shape;70;p10"/>
          <p:cNvPicPr preferRelativeResize="0"/>
          <p:nvPr/>
        </p:nvPicPr>
        <p:blipFill rotWithShape="1">
          <a:blip r:embed="rId2">
            <a:alphaModFix/>
          </a:blip>
          <a:srcRect r="68088"/>
          <a:stretch/>
        </p:blipFill>
        <p:spPr>
          <a:xfrm>
            <a:off x="8567775" y="89538"/>
            <a:ext cx="488177" cy="397375"/>
          </a:xfrm>
          <a:prstGeom prst="rect">
            <a:avLst/>
          </a:prstGeom>
          <a:noFill/>
          <a:ln>
            <a:noFill/>
          </a:ln>
        </p:spPr>
      </p:pic>
      <p:sp>
        <p:nvSpPr>
          <p:cNvPr id="71" name="Google Shape;71;p10"/>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0"/>
          <p:cNvSpPr txBox="1"/>
          <p:nvPr/>
        </p:nvSpPr>
        <p:spPr>
          <a:xfrm>
            <a:off x="726800" y="1095125"/>
            <a:ext cx="2506200" cy="180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t-BR" sz="1300">
                <a:solidFill>
                  <a:srgbClr val="241826"/>
                </a:solidFill>
                <a:latin typeface="Roboto"/>
                <a:ea typeface="Roboto"/>
                <a:cs typeface="Roboto"/>
                <a:sym typeface="Roboto"/>
              </a:rPr>
              <a:t>Conteúdo da apresentação aqui:</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241300" lvl="0" indent="-209550" algn="l" rtl="0">
              <a:spcBef>
                <a:spcPts val="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160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p:txBody>
      </p:sp>
      <p:sp>
        <p:nvSpPr>
          <p:cNvPr id="73" name="Google Shape;73;p10"/>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a:solidFill>
                  <a:srgbClr val="241826"/>
                </a:solidFill>
                <a:latin typeface="Roboto"/>
                <a:ea typeface="Roboto"/>
                <a:cs typeface="Roboto"/>
                <a:sym typeface="Roboto"/>
              </a:rPr>
              <a:t>MATÉRIA - TÍTULO DA APRESENTAÇÃO</a:t>
            </a:r>
            <a:endParaRPr sz="900">
              <a:solidFill>
                <a:srgbClr val="241826"/>
              </a:solidFill>
              <a:latin typeface="Roboto"/>
              <a:ea typeface="Roboto"/>
              <a:cs typeface="Roboto"/>
              <a:sym typeface="Roboto"/>
            </a:endParaRPr>
          </a:p>
        </p:txBody>
      </p:sp>
      <p:pic>
        <p:nvPicPr>
          <p:cNvPr id="74" name="Google Shape;74;p10"/>
          <p:cNvPicPr preferRelativeResize="0"/>
          <p:nvPr/>
        </p:nvPicPr>
        <p:blipFill rotWithShape="1">
          <a:blip r:embed="rId2">
            <a:alphaModFix/>
          </a:blip>
          <a:srcRect r="68088"/>
          <a:stretch/>
        </p:blipFill>
        <p:spPr>
          <a:xfrm>
            <a:off x="8567775" y="89538"/>
            <a:ext cx="488177" cy="397375"/>
          </a:xfrm>
          <a:prstGeom prst="rect">
            <a:avLst/>
          </a:prstGeom>
          <a:noFill/>
          <a:ln>
            <a:noFill/>
          </a:ln>
        </p:spPr>
      </p:pic>
      <p:sp>
        <p:nvSpPr>
          <p:cNvPr id="75" name="Google Shape;75;p10"/>
          <p:cNvSpPr txBox="1"/>
          <p:nvPr/>
        </p:nvSpPr>
        <p:spPr>
          <a:xfrm rot="-60058">
            <a:off x="1068146" y="623490"/>
            <a:ext cx="1682957" cy="456967"/>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000" b="1">
                <a:solidFill>
                  <a:srgbClr val="2F0B52"/>
                </a:solidFill>
                <a:latin typeface="Nunito"/>
                <a:ea typeface="Nunito"/>
                <a:cs typeface="Nunito"/>
                <a:sym typeface="Nunito"/>
              </a:rPr>
              <a:t>Tópico aqui</a:t>
            </a:r>
            <a:endParaRPr sz="2000" b="1">
              <a:solidFill>
                <a:srgbClr val="2F0B52"/>
              </a:solidFill>
              <a:latin typeface="Nunito"/>
              <a:ea typeface="Nunito"/>
              <a:cs typeface="Nunito"/>
              <a:sym typeface="Nunito"/>
            </a:endParaRPr>
          </a:p>
        </p:txBody>
      </p:sp>
      <p:pic>
        <p:nvPicPr>
          <p:cNvPr id="76" name="Google Shape;76;p10"/>
          <p:cNvPicPr preferRelativeResize="0"/>
          <p:nvPr/>
        </p:nvPicPr>
        <p:blipFill rotWithShape="1">
          <a:blip r:embed="rId3">
            <a:alphaModFix/>
          </a:blip>
          <a:srcRect l="980" r="980"/>
          <a:stretch/>
        </p:blipFill>
        <p:spPr>
          <a:xfrm>
            <a:off x="769975" y="2964425"/>
            <a:ext cx="2279301" cy="1549575"/>
          </a:xfrm>
          <a:prstGeom prst="rect">
            <a:avLst/>
          </a:prstGeom>
          <a:noFill/>
          <a:ln w="19050" cap="flat" cmpd="sng">
            <a:solidFill>
              <a:srgbClr val="73BF4F"/>
            </a:solidFill>
            <a:prstDash val="solid"/>
            <a:round/>
            <a:headEnd type="none" w="sm" len="sm"/>
            <a:tailEnd type="none" w="sm" len="sm"/>
          </a:ln>
        </p:spPr>
      </p:pic>
      <p:sp>
        <p:nvSpPr>
          <p:cNvPr id="77" name="Google Shape;77;p10"/>
          <p:cNvSpPr txBox="1"/>
          <p:nvPr/>
        </p:nvSpPr>
        <p:spPr>
          <a:xfrm>
            <a:off x="769925" y="4514000"/>
            <a:ext cx="2279400" cy="25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t-BR" sz="900">
                <a:solidFill>
                  <a:srgbClr val="241826"/>
                </a:solidFill>
                <a:latin typeface="Roboto"/>
                <a:ea typeface="Roboto"/>
                <a:cs typeface="Roboto"/>
                <a:sym typeface="Roboto"/>
              </a:rPr>
              <a:t>Legenda da foto</a:t>
            </a:r>
            <a:endParaRPr sz="900">
              <a:solidFill>
                <a:srgbClr val="241826"/>
              </a:solidFill>
              <a:latin typeface="Roboto"/>
              <a:ea typeface="Roboto"/>
              <a:cs typeface="Roboto"/>
              <a:sym typeface="Roboto"/>
            </a:endParaRPr>
          </a:p>
        </p:txBody>
      </p:sp>
      <p:sp>
        <p:nvSpPr>
          <p:cNvPr id="78" name="Google Shape;78;p10"/>
          <p:cNvSpPr txBox="1"/>
          <p:nvPr/>
        </p:nvSpPr>
        <p:spPr>
          <a:xfrm>
            <a:off x="3316475" y="1095125"/>
            <a:ext cx="2506200" cy="180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t-BR" sz="1300">
                <a:solidFill>
                  <a:srgbClr val="241826"/>
                </a:solidFill>
                <a:latin typeface="Roboto"/>
                <a:ea typeface="Roboto"/>
                <a:cs typeface="Roboto"/>
                <a:sym typeface="Roboto"/>
              </a:rPr>
              <a:t>Conteúdo da apresentação aqui:</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241300" lvl="0" indent="-209550" algn="l" rtl="0">
              <a:spcBef>
                <a:spcPts val="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160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p:txBody>
      </p:sp>
      <p:sp>
        <p:nvSpPr>
          <p:cNvPr id="79" name="Google Shape;79;p10"/>
          <p:cNvSpPr txBox="1"/>
          <p:nvPr/>
        </p:nvSpPr>
        <p:spPr>
          <a:xfrm rot="-60058">
            <a:off x="3659221" y="623490"/>
            <a:ext cx="1682957" cy="456967"/>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000" b="1">
                <a:solidFill>
                  <a:srgbClr val="2F0B52"/>
                </a:solidFill>
                <a:latin typeface="Nunito"/>
                <a:ea typeface="Nunito"/>
                <a:cs typeface="Nunito"/>
                <a:sym typeface="Nunito"/>
              </a:rPr>
              <a:t>Tópico aqui</a:t>
            </a:r>
            <a:endParaRPr sz="2000" b="1">
              <a:solidFill>
                <a:srgbClr val="2F0B52"/>
              </a:solidFill>
              <a:latin typeface="Nunito"/>
              <a:ea typeface="Nunito"/>
              <a:cs typeface="Nunito"/>
              <a:sym typeface="Nunito"/>
            </a:endParaRPr>
          </a:p>
        </p:txBody>
      </p:sp>
      <p:pic>
        <p:nvPicPr>
          <p:cNvPr id="80" name="Google Shape;80;p10"/>
          <p:cNvPicPr preferRelativeResize="0"/>
          <p:nvPr/>
        </p:nvPicPr>
        <p:blipFill rotWithShape="1">
          <a:blip r:embed="rId3">
            <a:alphaModFix/>
          </a:blip>
          <a:srcRect l="980" r="980"/>
          <a:stretch/>
        </p:blipFill>
        <p:spPr>
          <a:xfrm>
            <a:off x="3379075" y="2964425"/>
            <a:ext cx="2279301" cy="1549575"/>
          </a:xfrm>
          <a:prstGeom prst="rect">
            <a:avLst/>
          </a:prstGeom>
          <a:noFill/>
          <a:ln w="19050" cap="flat" cmpd="sng">
            <a:solidFill>
              <a:srgbClr val="73BF4F"/>
            </a:solidFill>
            <a:prstDash val="solid"/>
            <a:round/>
            <a:headEnd type="none" w="sm" len="sm"/>
            <a:tailEnd type="none" w="sm" len="sm"/>
          </a:ln>
        </p:spPr>
      </p:pic>
      <p:sp>
        <p:nvSpPr>
          <p:cNvPr id="81" name="Google Shape;81;p10"/>
          <p:cNvSpPr txBox="1"/>
          <p:nvPr/>
        </p:nvSpPr>
        <p:spPr>
          <a:xfrm>
            <a:off x="3379000" y="4514000"/>
            <a:ext cx="2279400" cy="25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t-BR" sz="900">
                <a:solidFill>
                  <a:srgbClr val="241826"/>
                </a:solidFill>
                <a:latin typeface="Roboto"/>
                <a:ea typeface="Roboto"/>
                <a:cs typeface="Roboto"/>
                <a:sym typeface="Roboto"/>
              </a:rPr>
              <a:t>Legenda da foto</a:t>
            </a:r>
            <a:endParaRPr sz="900">
              <a:solidFill>
                <a:srgbClr val="241826"/>
              </a:solidFill>
              <a:latin typeface="Roboto"/>
              <a:ea typeface="Roboto"/>
              <a:cs typeface="Roboto"/>
              <a:sym typeface="Roboto"/>
            </a:endParaRPr>
          </a:p>
        </p:txBody>
      </p:sp>
      <p:sp>
        <p:nvSpPr>
          <p:cNvPr id="82" name="Google Shape;82;p10"/>
          <p:cNvSpPr txBox="1"/>
          <p:nvPr/>
        </p:nvSpPr>
        <p:spPr>
          <a:xfrm>
            <a:off x="5906150" y="1095125"/>
            <a:ext cx="2506200" cy="180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pt-BR" sz="1300">
                <a:solidFill>
                  <a:srgbClr val="241826"/>
                </a:solidFill>
                <a:latin typeface="Roboto"/>
                <a:ea typeface="Roboto"/>
                <a:cs typeface="Roboto"/>
                <a:sym typeface="Roboto"/>
              </a:rPr>
              <a:t>Conteúdo da apresentação aqui:</a:t>
            </a:r>
            <a:br>
              <a:rPr lang="pt-BR" sz="1300">
                <a:solidFill>
                  <a:srgbClr val="241826"/>
                </a:solidFill>
                <a:latin typeface="Roboto"/>
                <a:ea typeface="Roboto"/>
                <a:cs typeface="Roboto"/>
                <a:sym typeface="Roboto"/>
              </a:rPr>
            </a:br>
            <a:endParaRPr sz="1300">
              <a:solidFill>
                <a:srgbClr val="241826"/>
              </a:solidFill>
              <a:latin typeface="Roboto"/>
              <a:ea typeface="Roboto"/>
              <a:cs typeface="Roboto"/>
              <a:sym typeface="Roboto"/>
            </a:endParaRPr>
          </a:p>
          <a:p>
            <a:pPr marL="241300" lvl="0" indent="-209550" algn="l" rtl="0">
              <a:spcBef>
                <a:spcPts val="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a:p>
            <a:pPr marL="241300" lvl="0" indent="-209550" algn="l" rtl="0">
              <a:spcBef>
                <a:spcPts val="1600"/>
              </a:spcBef>
              <a:spcAft>
                <a:spcPts val="1600"/>
              </a:spcAft>
              <a:buClr>
                <a:srgbClr val="73BF4F"/>
              </a:buClr>
              <a:buSzPts val="1300"/>
              <a:buFont typeface="Anaheim"/>
              <a:buChar char="●"/>
            </a:pPr>
            <a:r>
              <a:rPr lang="pt-BR" sz="1300">
                <a:solidFill>
                  <a:srgbClr val="241826"/>
                </a:solidFill>
                <a:latin typeface="Roboto"/>
                <a:ea typeface="Roboto"/>
                <a:cs typeface="Roboto"/>
                <a:sym typeface="Roboto"/>
              </a:rPr>
              <a:t>Conteúdo aqui</a:t>
            </a:r>
            <a:endParaRPr sz="1300">
              <a:solidFill>
                <a:srgbClr val="241826"/>
              </a:solidFill>
              <a:latin typeface="Roboto"/>
              <a:ea typeface="Roboto"/>
              <a:cs typeface="Roboto"/>
              <a:sym typeface="Roboto"/>
            </a:endParaRPr>
          </a:p>
        </p:txBody>
      </p:sp>
      <p:sp>
        <p:nvSpPr>
          <p:cNvPr id="83" name="Google Shape;83;p10"/>
          <p:cNvSpPr txBox="1"/>
          <p:nvPr/>
        </p:nvSpPr>
        <p:spPr>
          <a:xfrm rot="-60058">
            <a:off x="6250296" y="623490"/>
            <a:ext cx="1682957" cy="456967"/>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000" b="1">
                <a:solidFill>
                  <a:srgbClr val="2F0B52"/>
                </a:solidFill>
                <a:latin typeface="Nunito"/>
                <a:ea typeface="Nunito"/>
                <a:cs typeface="Nunito"/>
                <a:sym typeface="Nunito"/>
              </a:rPr>
              <a:t>Tópico aqui</a:t>
            </a:r>
            <a:endParaRPr sz="2000" b="1">
              <a:solidFill>
                <a:srgbClr val="2F0B52"/>
              </a:solidFill>
              <a:latin typeface="Nunito"/>
              <a:ea typeface="Nunito"/>
              <a:cs typeface="Nunito"/>
              <a:sym typeface="Nunito"/>
            </a:endParaRPr>
          </a:p>
        </p:txBody>
      </p:sp>
      <p:pic>
        <p:nvPicPr>
          <p:cNvPr id="84" name="Google Shape;84;p10"/>
          <p:cNvPicPr preferRelativeResize="0"/>
          <p:nvPr/>
        </p:nvPicPr>
        <p:blipFill rotWithShape="1">
          <a:blip r:embed="rId3">
            <a:alphaModFix/>
          </a:blip>
          <a:srcRect l="980" r="980"/>
          <a:stretch/>
        </p:blipFill>
        <p:spPr>
          <a:xfrm>
            <a:off x="5988175" y="2964425"/>
            <a:ext cx="2279301" cy="1549575"/>
          </a:xfrm>
          <a:prstGeom prst="rect">
            <a:avLst/>
          </a:prstGeom>
          <a:noFill/>
          <a:ln w="19050" cap="flat" cmpd="sng">
            <a:solidFill>
              <a:srgbClr val="73BF4F"/>
            </a:solidFill>
            <a:prstDash val="solid"/>
            <a:round/>
            <a:headEnd type="none" w="sm" len="sm"/>
            <a:tailEnd type="none" w="sm" len="sm"/>
          </a:ln>
        </p:spPr>
      </p:pic>
      <p:sp>
        <p:nvSpPr>
          <p:cNvPr id="85" name="Google Shape;85;p10"/>
          <p:cNvSpPr txBox="1"/>
          <p:nvPr/>
        </p:nvSpPr>
        <p:spPr>
          <a:xfrm>
            <a:off x="5988125" y="4514000"/>
            <a:ext cx="2279400" cy="25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t-BR" sz="900">
                <a:solidFill>
                  <a:srgbClr val="241826"/>
                </a:solidFill>
                <a:latin typeface="Roboto"/>
                <a:ea typeface="Roboto"/>
                <a:cs typeface="Roboto"/>
                <a:sym typeface="Roboto"/>
              </a:rPr>
              <a:t>Legenda da foto</a:t>
            </a:r>
            <a:endParaRPr sz="900">
              <a:solidFill>
                <a:srgbClr val="241826"/>
              </a:solidFill>
              <a:latin typeface="Roboto"/>
              <a:ea typeface="Roboto"/>
              <a:cs typeface="Roboto"/>
              <a:sym typeface="Roboto"/>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7E8ED"/>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hyperlink" Target="https://www.youtube.com/@twostraws" TargetMode="External"/><Relationship Id="rId2" Type="http://schemas.openxmlformats.org/officeDocument/2006/relationships/notesSlide" Target="../notesSlides/notesSlide26.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hyperlink" Target="https://www.youtube.com/@seanallen" TargetMode="External"/><Relationship Id="rId4" Type="http://schemas.openxmlformats.org/officeDocument/2006/relationships/hyperlink" Target="https://www.youtube.com/@TiagoAguiar"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linkedin.com/in/sandler-giovanni-maciel-04174a19/" TargetMode="External"/><Relationship Id="rId2" Type="http://schemas.openxmlformats.org/officeDocument/2006/relationships/notesSlide" Target="../notesSlides/notesSlide27.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hyperlink" Target="mailto:sandlergiovanni@gmail.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2"/>
          <p:cNvPicPr preferRelativeResize="0"/>
          <p:nvPr/>
        </p:nvPicPr>
        <p:blipFill rotWithShape="1">
          <a:blip r:embed="rId3">
            <a:alphaModFix/>
          </a:blip>
          <a:srcRect/>
          <a:stretch/>
        </p:blipFill>
        <p:spPr>
          <a:xfrm rot="-5400000">
            <a:off x="8415315" y="4481472"/>
            <a:ext cx="845820" cy="68328"/>
          </a:xfrm>
          <a:prstGeom prst="rect">
            <a:avLst/>
          </a:prstGeom>
          <a:noFill/>
          <a:ln>
            <a:noFill/>
          </a:ln>
        </p:spPr>
      </p:pic>
      <p:pic>
        <p:nvPicPr>
          <p:cNvPr id="92" name="Google Shape;92;p12" descr="Imagen que contiene luz, puesta de sol, caminando, sol&#10;&#10;Descripción generada automáticamente"/>
          <p:cNvPicPr preferRelativeResize="0"/>
          <p:nvPr/>
        </p:nvPicPr>
        <p:blipFill rotWithShape="1">
          <a:blip r:embed="rId4">
            <a:alphaModFix/>
          </a:blip>
          <a:srcRect/>
          <a:stretch/>
        </p:blipFill>
        <p:spPr>
          <a:xfrm rot="10800000">
            <a:off x="258045" y="155247"/>
            <a:ext cx="1874100" cy="440750"/>
          </a:xfrm>
          <a:prstGeom prst="rect">
            <a:avLst/>
          </a:prstGeom>
          <a:noFill/>
          <a:ln>
            <a:noFill/>
          </a:ln>
        </p:spPr>
      </p:pic>
      <p:sp>
        <p:nvSpPr>
          <p:cNvPr id="93" name="Google Shape;93;p12"/>
          <p:cNvSpPr/>
          <p:nvPr/>
        </p:nvSpPr>
        <p:spPr>
          <a:xfrm rot="-121961">
            <a:off x="1002754" y="721423"/>
            <a:ext cx="7138492" cy="3756862"/>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2"/>
          <p:cNvSpPr txBox="1"/>
          <p:nvPr/>
        </p:nvSpPr>
        <p:spPr>
          <a:xfrm>
            <a:off x="457200" y="1604463"/>
            <a:ext cx="8229600" cy="1691700"/>
          </a:xfrm>
          <a:prstGeom prst="rect">
            <a:avLst/>
          </a:prstGeom>
          <a:solidFill>
            <a:srgbClr val="73BF4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t-BR" sz="4000" b="1" dirty="0">
                <a:solidFill>
                  <a:srgbClr val="2F0B52"/>
                </a:solidFill>
                <a:latin typeface="Nunito"/>
                <a:ea typeface="Nunito"/>
                <a:cs typeface="Nunito"/>
                <a:sym typeface="Nunito"/>
              </a:rPr>
              <a:t>Desenvolvimento Mobile iOS</a:t>
            </a:r>
            <a:endParaRPr sz="3500" b="1" dirty="0">
              <a:solidFill>
                <a:srgbClr val="2F0B52"/>
              </a:solidFill>
              <a:latin typeface="Nunito"/>
              <a:ea typeface="Nunito"/>
              <a:cs typeface="Nunito"/>
              <a:sym typeface="Nunito"/>
            </a:endParaRPr>
          </a:p>
        </p:txBody>
      </p:sp>
      <p:sp>
        <p:nvSpPr>
          <p:cNvPr id="95" name="Google Shape;95;p12"/>
          <p:cNvSpPr txBox="1"/>
          <p:nvPr/>
        </p:nvSpPr>
        <p:spPr>
          <a:xfrm rot="-60089">
            <a:off x="2057474" y="3132122"/>
            <a:ext cx="5029068" cy="713511"/>
          </a:xfrm>
          <a:prstGeom prst="rect">
            <a:avLst/>
          </a:prstGeom>
          <a:solidFill>
            <a:srgbClr val="2F0B52"/>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200" b="1" dirty="0">
              <a:solidFill>
                <a:srgbClr val="FFFFFF"/>
              </a:solidFill>
              <a:latin typeface="Nunito"/>
              <a:ea typeface="Nunito"/>
              <a:cs typeface="Nunito"/>
              <a:sym typeface="Nunito"/>
            </a:endParaRPr>
          </a:p>
          <a:p>
            <a:pPr marL="0" lvl="0" indent="0" algn="ctr" rtl="0">
              <a:lnSpc>
                <a:spcPct val="90000"/>
              </a:lnSpc>
              <a:spcBef>
                <a:spcPts val="1600"/>
              </a:spcBef>
              <a:spcAft>
                <a:spcPts val="0"/>
              </a:spcAft>
              <a:buNone/>
            </a:pPr>
            <a:r>
              <a:rPr lang="pt-BR" sz="2200" b="1" dirty="0">
                <a:solidFill>
                  <a:srgbClr val="FFFFFF"/>
                </a:solidFill>
                <a:latin typeface="Nunito"/>
                <a:ea typeface="Nunito"/>
                <a:cs typeface="Nunito"/>
                <a:sym typeface="Nunito"/>
              </a:rPr>
              <a:t>PROF. Sandler – </a:t>
            </a:r>
            <a:r>
              <a:rPr lang="pt-BR" sz="2200" b="1" dirty="0" err="1">
                <a:solidFill>
                  <a:srgbClr val="FFFFFF"/>
                </a:solidFill>
                <a:latin typeface="Nunito"/>
                <a:ea typeface="Nunito"/>
                <a:cs typeface="Nunito"/>
                <a:sym typeface="Nunito"/>
              </a:rPr>
              <a:t>Nov</a:t>
            </a:r>
            <a:r>
              <a:rPr lang="pt-BR" sz="2200" b="1" dirty="0">
                <a:solidFill>
                  <a:srgbClr val="FFFFFF"/>
                </a:solidFill>
                <a:latin typeface="Nunito"/>
                <a:ea typeface="Nunito"/>
                <a:cs typeface="Nunito"/>
                <a:sym typeface="Nunito"/>
              </a:rPr>
              <a:t> 2023</a:t>
            </a:r>
            <a:endParaRPr sz="2200" b="1" dirty="0">
              <a:solidFill>
                <a:srgbClr val="FFFFFF"/>
              </a:solidFill>
              <a:latin typeface="Nunito"/>
              <a:ea typeface="Nunito"/>
              <a:cs typeface="Nunito"/>
              <a:sym typeface="Nunito"/>
            </a:endParaRPr>
          </a:p>
          <a:p>
            <a:pPr marL="0" lvl="0" indent="0" algn="l" rtl="0">
              <a:spcBef>
                <a:spcPts val="1600"/>
              </a:spcBef>
              <a:spcAft>
                <a:spcPts val="1600"/>
              </a:spcAft>
              <a:buNone/>
            </a:pPr>
            <a:endParaRPr dirty="0">
              <a:solidFill>
                <a:srgbClr val="241826"/>
              </a:solidFill>
              <a:latin typeface="Roboto"/>
              <a:ea typeface="Roboto"/>
              <a:cs typeface="Roboto"/>
              <a:sym typeface="Roboto"/>
            </a:endParaRPr>
          </a:p>
        </p:txBody>
      </p:sp>
      <p:pic>
        <p:nvPicPr>
          <p:cNvPr id="96" name="Google Shape;96;p12"/>
          <p:cNvPicPr preferRelativeResize="0"/>
          <p:nvPr/>
        </p:nvPicPr>
        <p:blipFill>
          <a:blip r:embed="rId5">
            <a:alphaModFix/>
          </a:blip>
          <a:stretch>
            <a:fillRect/>
          </a:stretch>
        </p:blipFill>
        <p:spPr>
          <a:xfrm>
            <a:off x="6438225" y="798800"/>
            <a:ext cx="1529774" cy="3973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como incluímos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 no projeto?</a:t>
            </a:r>
            <a:endParaRPr sz="30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2794477" cy="3425354"/>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pt-BR" sz="1200" dirty="0">
                <a:solidFill>
                  <a:srgbClr val="241826"/>
                </a:solidFill>
                <a:latin typeface="Roboto"/>
                <a:ea typeface="Roboto"/>
                <a:cs typeface="Roboto"/>
                <a:sym typeface="Roboto"/>
              </a:rPr>
              <a:t>Com esta abordagem, o que irá nos faltar será apenas criarmos o modelo de dados (um arquivo Data Model, bem específico para se trabalhar com as entidades que serão manipuladas na aplicação).</a:t>
            </a:r>
          </a:p>
          <a:p>
            <a:pPr marL="0" lvl="0" indent="0" algn="just" rtl="0">
              <a:spcBef>
                <a:spcPts val="0"/>
              </a:spcBef>
              <a:spcAft>
                <a:spcPts val="0"/>
              </a:spcAft>
              <a:buNone/>
            </a:pPr>
            <a:endParaRPr lang="pt-BR" sz="1200" dirty="0">
              <a:solidFill>
                <a:srgbClr val="241826"/>
              </a:solidFill>
              <a:latin typeface="Roboto"/>
              <a:ea typeface="Roboto"/>
              <a:cs typeface="Roboto"/>
              <a:sym typeface="Roboto"/>
            </a:endParaRPr>
          </a:p>
          <a:p>
            <a:pPr marL="0" lvl="0" indent="0" algn="just" rtl="0">
              <a:spcBef>
                <a:spcPts val="0"/>
              </a:spcBef>
              <a:spcAft>
                <a:spcPts val="0"/>
              </a:spcAft>
              <a:buNone/>
            </a:pPr>
            <a:r>
              <a:rPr lang="pt-BR" sz="1200" dirty="0">
                <a:solidFill>
                  <a:srgbClr val="241826"/>
                </a:solidFill>
                <a:latin typeface="Roboto"/>
                <a:ea typeface="Roboto"/>
                <a:cs typeface="Roboto"/>
                <a:sym typeface="Roboto"/>
              </a:rPr>
              <a:t>Podemos gerar este arquivo através da opção de menu File &gt; New &gt; File. E no menu modal que aparece, devemos garantir a seleção da opção </a:t>
            </a:r>
            <a:r>
              <a:rPr lang="pt-BR" sz="1200" b="1" dirty="0">
                <a:solidFill>
                  <a:srgbClr val="241826"/>
                </a:solidFill>
                <a:latin typeface="Roboto"/>
                <a:ea typeface="Roboto"/>
                <a:cs typeface="Roboto"/>
                <a:sym typeface="Roboto"/>
              </a:rPr>
              <a:t>iOS</a:t>
            </a:r>
            <a:r>
              <a:rPr lang="pt-BR" sz="1200" dirty="0">
                <a:solidFill>
                  <a:srgbClr val="241826"/>
                </a:solidFill>
                <a:latin typeface="Roboto"/>
                <a:ea typeface="Roboto"/>
                <a:cs typeface="Roboto"/>
                <a:sym typeface="Roboto"/>
              </a:rPr>
              <a:t>, em seguida, rolar um pouco o conteúdo da tela para baixo até encontrar o bloco de opções Core Data, e então, selecionar a opção “</a:t>
            </a:r>
            <a:r>
              <a:rPr lang="pt-BR" sz="1200" b="1" dirty="0">
                <a:solidFill>
                  <a:srgbClr val="241826"/>
                </a:solidFill>
                <a:latin typeface="Roboto"/>
                <a:ea typeface="Roboto"/>
                <a:cs typeface="Roboto"/>
                <a:sym typeface="Roboto"/>
              </a:rPr>
              <a:t>Data Model</a:t>
            </a:r>
            <a:r>
              <a:rPr lang="pt-BR" sz="1200" dirty="0">
                <a:solidFill>
                  <a:srgbClr val="241826"/>
                </a:solidFill>
                <a:latin typeface="Roboto"/>
                <a:ea typeface="Roboto"/>
                <a:cs typeface="Roboto"/>
                <a:sym typeface="Roboto"/>
              </a:rPr>
              <a:t>”, conforme imagem:</a:t>
            </a:r>
            <a:endParaRPr lang="en-BR" sz="1200" dirty="0">
              <a:solidFill>
                <a:srgbClr val="241826"/>
              </a:solidFill>
              <a:latin typeface="Roboto"/>
              <a:ea typeface="Roboto"/>
              <a:cs typeface="Roboto"/>
              <a:sym typeface="Roboto"/>
            </a:endParaRP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2" name="Picture 1">
            <a:extLst>
              <a:ext uri="{FF2B5EF4-FFF2-40B4-BE49-F238E27FC236}">
                <a16:creationId xmlns:a16="http://schemas.microsoft.com/office/drawing/2014/main" id="{DD3449FC-198F-5006-FC53-76CF91F44FC1}"/>
              </a:ext>
            </a:extLst>
          </p:cNvPr>
          <p:cNvPicPr>
            <a:picLocks noChangeAspect="1"/>
          </p:cNvPicPr>
          <p:nvPr/>
        </p:nvPicPr>
        <p:blipFill>
          <a:blip r:embed="rId4"/>
          <a:stretch>
            <a:fillRect/>
          </a:stretch>
        </p:blipFill>
        <p:spPr>
          <a:xfrm>
            <a:off x="3848431" y="1187100"/>
            <a:ext cx="4776107" cy="3425355"/>
          </a:xfrm>
          <a:prstGeom prst="rect">
            <a:avLst/>
          </a:prstGeom>
        </p:spPr>
      </p:pic>
    </p:spTree>
    <p:extLst>
      <p:ext uri="{BB962C8B-B14F-4D97-AF65-F5344CB8AC3E}">
        <p14:creationId xmlns:p14="http://schemas.microsoft.com/office/powerpoint/2010/main" val="168528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como incluímos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 no projeto?</a:t>
            </a:r>
            <a:endParaRPr sz="30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706262" cy="705568"/>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pt-BR" sz="1150" dirty="0">
                <a:solidFill>
                  <a:srgbClr val="241826"/>
                </a:solidFill>
                <a:latin typeface="Roboto"/>
                <a:ea typeface="Roboto"/>
                <a:cs typeface="Roboto"/>
                <a:sym typeface="Roboto"/>
              </a:rPr>
              <a:t>Outro passo importante é retornar ao arquivo “</a:t>
            </a:r>
            <a:r>
              <a:rPr lang="pt-BR" sz="1150" b="1" dirty="0" err="1">
                <a:solidFill>
                  <a:srgbClr val="241826"/>
                </a:solidFill>
                <a:latin typeface="Roboto"/>
                <a:ea typeface="Roboto"/>
                <a:cs typeface="Roboto"/>
                <a:sym typeface="Roboto"/>
              </a:rPr>
              <a:t>AppDelegate.swift</a:t>
            </a:r>
            <a:r>
              <a:rPr lang="pt-BR" sz="1150" dirty="0">
                <a:solidFill>
                  <a:srgbClr val="241826"/>
                </a:solidFill>
                <a:latin typeface="Roboto"/>
                <a:ea typeface="Roboto"/>
                <a:cs typeface="Roboto"/>
                <a:sym typeface="Roboto"/>
              </a:rPr>
              <a:t>” para fazermos a seguinte alteração -&gt; trocar o nome do texto que referencia o arquivo do Data Model no construtor do objeto </a:t>
            </a:r>
            <a:r>
              <a:rPr lang="pt-BR" sz="1150" b="1" dirty="0" err="1">
                <a:solidFill>
                  <a:srgbClr val="241826"/>
                </a:solidFill>
                <a:latin typeface="Roboto"/>
                <a:ea typeface="Roboto"/>
                <a:cs typeface="Roboto"/>
                <a:sym typeface="Roboto"/>
              </a:rPr>
              <a:t>NSPersistentContainer</a:t>
            </a:r>
            <a:r>
              <a:rPr lang="pt-BR" sz="1150" b="1" dirty="0">
                <a:solidFill>
                  <a:srgbClr val="241826"/>
                </a:solidFill>
                <a:latin typeface="Roboto"/>
                <a:ea typeface="Roboto"/>
                <a:cs typeface="Roboto"/>
                <a:sym typeface="Roboto"/>
              </a:rPr>
              <a:t>(</a:t>
            </a:r>
            <a:r>
              <a:rPr lang="pt-BR" sz="1150" b="1" dirty="0" err="1">
                <a:solidFill>
                  <a:srgbClr val="241826"/>
                </a:solidFill>
                <a:latin typeface="Roboto"/>
                <a:ea typeface="Roboto"/>
                <a:cs typeface="Roboto"/>
                <a:sym typeface="Roboto"/>
              </a:rPr>
              <a:t>name</a:t>
            </a:r>
            <a:r>
              <a:rPr lang="pt-BR" sz="1150" b="1" dirty="0">
                <a:solidFill>
                  <a:srgbClr val="241826"/>
                </a:solidFill>
                <a:latin typeface="Roboto"/>
                <a:ea typeface="Roboto"/>
                <a:cs typeface="Roboto"/>
                <a:sym typeface="Wingdings" pitchFamily="2" charset="2"/>
              </a:rPr>
              <a:t>:) </a:t>
            </a:r>
            <a:r>
              <a:rPr lang="pt-BR" sz="1150" dirty="0">
                <a:solidFill>
                  <a:srgbClr val="241826"/>
                </a:solidFill>
                <a:latin typeface="Roboto"/>
                <a:ea typeface="Roboto"/>
                <a:cs typeface="Roboto"/>
                <a:sym typeface="Wingdings" pitchFamily="2" charset="2"/>
              </a:rPr>
              <a:t>como abaixo (neste trecho de código os comentários inúteis foram removidos – caso repare alguma diferença): </a:t>
            </a:r>
            <a:endParaRPr lang="en-BR" sz="1150" dirty="0">
              <a:solidFill>
                <a:srgbClr val="241826"/>
              </a:solidFill>
              <a:latin typeface="Roboto"/>
              <a:ea typeface="Roboto"/>
              <a:cs typeface="Roboto"/>
              <a:sym typeface="Roboto"/>
            </a:endParaRP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3" name="Picture 2">
            <a:extLst>
              <a:ext uri="{FF2B5EF4-FFF2-40B4-BE49-F238E27FC236}">
                <a16:creationId xmlns:a16="http://schemas.microsoft.com/office/drawing/2014/main" id="{3CF81109-F102-80EF-2D38-C223F22BA5B0}"/>
              </a:ext>
            </a:extLst>
          </p:cNvPr>
          <p:cNvPicPr>
            <a:picLocks noChangeAspect="1"/>
          </p:cNvPicPr>
          <p:nvPr/>
        </p:nvPicPr>
        <p:blipFill>
          <a:blip r:embed="rId4"/>
          <a:stretch>
            <a:fillRect/>
          </a:stretch>
        </p:blipFill>
        <p:spPr>
          <a:xfrm>
            <a:off x="717752" y="1932424"/>
            <a:ext cx="7772400" cy="2878009"/>
          </a:xfrm>
          <a:prstGeom prst="rect">
            <a:avLst/>
          </a:prstGeom>
        </p:spPr>
      </p:pic>
    </p:spTree>
    <p:extLst>
      <p:ext uri="{BB962C8B-B14F-4D97-AF65-F5344CB8AC3E}">
        <p14:creationId xmlns:p14="http://schemas.microsoft.com/office/powerpoint/2010/main" val="1251207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como incluímos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 no projeto?</a:t>
            </a:r>
            <a:endParaRPr sz="30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2341252" cy="3543722"/>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pt-BR" sz="1150" dirty="0">
                <a:solidFill>
                  <a:srgbClr val="241826"/>
                </a:solidFill>
                <a:latin typeface="Roboto"/>
                <a:ea typeface="Roboto"/>
                <a:cs typeface="Roboto"/>
                <a:sym typeface="Roboto"/>
              </a:rPr>
              <a:t>Neste ponto, o que tínhamos obrigação de fazer para configurar o acesso ao Core Data já está pronto, restando-nos apenas a parte mais divertida – criar as entidades que farão o mapeamento das informações.</a:t>
            </a:r>
          </a:p>
          <a:p>
            <a:pPr marL="0" lvl="0" indent="0" algn="just" rtl="0">
              <a:spcBef>
                <a:spcPts val="0"/>
              </a:spcBef>
              <a:spcAft>
                <a:spcPts val="0"/>
              </a:spcAft>
              <a:buNone/>
            </a:pPr>
            <a:endParaRPr lang="pt-BR" sz="1150" dirty="0">
              <a:solidFill>
                <a:srgbClr val="241826"/>
              </a:solidFill>
              <a:latin typeface="Roboto"/>
              <a:ea typeface="Roboto"/>
              <a:cs typeface="Roboto"/>
              <a:sym typeface="Roboto"/>
            </a:endParaRPr>
          </a:p>
          <a:p>
            <a:pPr marL="0" lvl="0" indent="0" algn="just" rtl="0">
              <a:spcBef>
                <a:spcPts val="0"/>
              </a:spcBef>
              <a:spcAft>
                <a:spcPts val="0"/>
              </a:spcAft>
              <a:buNone/>
            </a:pPr>
            <a:r>
              <a:rPr lang="en-BR" sz="1150" dirty="0">
                <a:solidFill>
                  <a:srgbClr val="241826"/>
                </a:solidFill>
                <a:latin typeface="Roboto"/>
                <a:ea typeface="Roboto"/>
                <a:cs typeface="Roboto"/>
                <a:sym typeface="Roboto"/>
              </a:rPr>
              <a:t>Aqui vamos trabalhar diretamente com o arquivo Data Model gerando as entidades (que você poderia considerar algo compatível com as tabelas de uma base de dados convencional).</a:t>
            </a:r>
          </a:p>
          <a:p>
            <a:pPr marL="0" lvl="0" indent="0" algn="just" rtl="0">
              <a:spcBef>
                <a:spcPts val="0"/>
              </a:spcBef>
              <a:spcAft>
                <a:spcPts val="0"/>
              </a:spcAft>
              <a:buNone/>
            </a:pPr>
            <a:endParaRPr lang="en-BR" sz="1150" dirty="0">
              <a:solidFill>
                <a:srgbClr val="241826"/>
              </a:solidFill>
              <a:latin typeface="Roboto"/>
              <a:ea typeface="Roboto"/>
              <a:cs typeface="Roboto"/>
              <a:sym typeface="Roboto"/>
            </a:endParaRPr>
          </a:p>
          <a:p>
            <a:pPr marL="0" lvl="0" indent="0" algn="just" rtl="0">
              <a:spcBef>
                <a:spcPts val="0"/>
              </a:spcBef>
              <a:spcAft>
                <a:spcPts val="0"/>
              </a:spcAft>
              <a:buNone/>
            </a:pPr>
            <a:r>
              <a:rPr lang="en-BR" sz="1150" dirty="0">
                <a:solidFill>
                  <a:srgbClr val="241826"/>
                </a:solidFill>
                <a:latin typeface="Roboto"/>
                <a:ea typeface="Roboto"/>
                <a:cs typeface="Roboto"/>
                <a:sym typeface="Roboto"/>
              </a:rPr>
              <a:t>Ao abrir o Data Model, deparamo-nos com a seguinte interface visual:</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2" name="Picture 1">
            <a:extLst>
              <a:ext uri="{FF2B5EF4-FFF2-40B4-BE49-F238E27FC236}">
                <a16:creationId xmlns:a16="http://schemas.microsoft.com/office/drawing/2014/main" id="{F37E164D-6F3D-074C-509B-6C9B5EB1E06A}"/>
              </a:ext>
            </a:extLst>
          </p:cNvPr>
          <p:cNvPicPr>
            <a:picLocks noChangeAspect="1"/>
          </p:cNvPicPr>
          <p:nvPr/>
        </p:nvPicPr>
        <p:blipFill>
          <a:blip r:embed="rId4"/>
          <a:stretch>
            <a:fillRect/>
          </a:stretch>
        </p:blipFill>
        <p:spPr>
          <a:xfrm>
            <a:off x="3187049" y="1447138"/>
            <a:ext cx="5310908" cy="2888065"/>
          </a:xfrm>
          <a:prstGeom prst="rect">
            <a:avLst/>
          </a:prstGeom>
        </p:spPr>
      </p:pic>
    </p:spTree>
    <p:extLst>
      <p:ext uri="{BB962C8B-B14F-4D97-AF65-F5344CB8AC3E}">
        <p14:creationId xmlns:p14="http://schemas.microsoft.com/office/powerpoint/2010/main" val="1419049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como incluímos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 no projeto?</a:t>
            </a:r>
            <a:endParaRPr sz="30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787896" cy="323647"/>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pt-BR" sz="1150" dirty="0">
                <a:solidFill>
                  <a:srgbClr val="241826"/>
                </a:solidFill>
                <a:latin typeface="Roboto"/>
                <a:ea typeface="Roboto"/>
                <a:cs typeface="Roboto"/>
                <a:sym typeface="Roboto"/>
              </a:rPr>
              <a:t>Vamos quebrar isso em partes para facilitar o entendimento:</a:t>
            </a:r>
            <a:endParaRPr lang="en-BR" sz="1150" dirty="0">
              <a:solidFill>
                <a:srgbClr val="241826"/>
              </a:solidFill>
              <a:latin typeface="Roboto"/>
              <a:ea typeface="Roboto"/>
              <a:cs typeface="Roboto"/>
              <a:sym typeface="Roboto"/>
            </a:endParaRP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2" name="Picture 1">
            <a:extLst>
              <a:ext uri="{FF2B5EF4-FFF2-40B4-BE49-F238E27FC236}">
                <a16:creationId xmlns:a16="http://schemas.microsoft.com/office/drawing/2014/main" id="{F37E164D-6F3D-074C-509B-6C9B5EB1E06A}"/>
              </a:ext>
            </a:extLst>
          </p:cNvPr>
          <p:cNvPicPr>
            <a:picLocks noChangeAspect="1"/>
          </p:cNvPicPr>
          <p:nvPr/>
        </p:nvPicPr>
        <p:blipFill>
          <a:blip r:embed="rId4"/>
          <a:stretch>
            <a:fillRect/>
          </a:stretch>
        </p:blipFill>
        <p:spPr>
          <a:xfrm>
            <a:off x="1481077" y="1575476"/>
            <a:ext cx="5961344" cy="3241771"/>
          </a:xfrm>
          <a:prstGeom prst="rect">
            <a:avLst/>
          </a:prstGeom>
        </p:spPr>
      </p:pic>
      <p:grpSp>
        <p:nvGrpSpPr>
          <p:cNvPr id="9" name="Group 8">
            <a:extLst>
              <a:ext uri="{FF2B5EF4-FFF2-40B4-BE49-F238E27FC236}">
                <a16:creationId xmlns:a16="http://schemas.microsoft.com/office/drawing/2014/main" id="{DBC3CA4D-EEA1-8C33-B038-FE3864FD3597}"/>
              </a:ext>
            </a:extLst>
          </p:cNvPr>
          <p:cNvGrpSpPr/>
          <p:nvPr/>
        </p:nvGrpSpPr>
        <p:grpSpPr>
          <a:xfrm>
            <a:off x="3396274" y="3956399"/>
            <a:ext cx="1065475" cy="846189"/>
            <a:chOff x="3396274" y="3956399"/>
            <a:chExt cx="1065475" cy="846189"/>
          </a:xfrm>
        </p:grpSpPr>
        <p:sp>
          <p:nvSpPr>
            <p:cNvPr id="3" name="Frame 2">
              <a:extLst>
                <a:ext uri="{FF2B5EF4-FFF2-40B4-BE49-F238E27FC236}">
                  <a16:creationId xmlns:a16="http://schemas.microsoft.com/office/drawing/2014/main" id="{07B93DF6-3B6B-B272-CCCB-16E3E42D100B}"/>
                </a:ext>
              </a:extLst>
            </p:cNvPr>
            <p:cNvSpPr/>
            <p:nvPr/>
          </p:nvSpPr>
          <p:spPr>
            <a:xfrm>
              <a:off x="3396274" y="3956399"/>
              <a:ext cx="1065475" cy="846189"/>
            </a:xfrm>
            <a:prstGeom prst="fram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solidFill>
                  <a:sysClr val="windowText" lastClr="000000"/>
                </a:solidFill>
              </a:endParaRPr>
            </a:p>
          </p:txBody>
        </p:sp>
        <p:sp>
          <p:nvSpPr>
            <p:cNvPr id="4" name="TextBox 3">
              <a:extLst>
                <a:ext uri="{FF2B5EF4-FFF2-40B4-BE49-F238E27FC236}">
                  <a16:creationId xmlns:a16="http://schemas.microsoft.com/office/drawing/2014/main" id="{19AA1DC6-7899-5E07-9258-095E8143E878}"/>
                </a:ext>
              </a:extLst>
            </p:cNvPr>
            <p:cNvSpPr txBox="1"/>
            <p:nvPr/>
          </p:nvSpPr>
          <p:spPr>
            <a:xfrm>
              <a:off x="4115207" y="4092848"/>
              <a:ext cx="262393" cy="307777"/>
            </a:xfrm>
            <a:prstGeom prst="rect">
              <a:avLst/>
            </a:prstGeom>
            <a:noFill/>
          </p:spPr>
          <p:txBody>
            <a:bodyPr wrap="square" rtlCol="0">
              <a:spAutoFit/>
            </a:bodyPr>
            <a:lstStyle/>
            <a:p>
              <a:r>
                <a:rPr lang="en-BR" dirty="0">
                  <a:highlight>
                    <a:srgbClr val="FFFF00"/>
                  </a:highlight>
                </a:rPr>
                <a:t>1</a:t>
              </a:r>
            </a:p>
          </p:txBody>
        </p:sp>
      </p:grpSp>
      <p:grpSp>
        <p:nvGrpSpPr>
          <p:cNvPr id="10" name="Group 9">
            <a:extLst>
              <a:ext uri="{FF2B5EF4-FFF2-40B4-BE49-F238E27FC236}">
                <a16:creationId xmlns:a16="http://schemas.microsoft.com/office/drawing/2014/main" id="{A1D91D51-BB25-8F79-BBF0-69E180CDD76A}"/>
              </a:ext>
            </a:extLst>
          </p:cNvPr>
          <p:cNvGrpSpPr/>
          <p:nvPr/>
        </p:nvGrpSpPr>
        <p:grpSpPr>
          <a:xfrm>
            <a:off x="3034896" y="1840946"/>
            <a:ext cx="1065475" cy="846189"/>
            <a:chOff x="3034896" y="1840946"/>
            <a:chExt cx="1065475" cy="846189"/>
          </a:xfrm>
        </p:grpSpPr>
        <p:sp>
          <p:nvSpPr>
            <p:cNvPr id="5" name="Frame 4">
              <a:extLst>
                <a:ext uri="{FF2B5EF4-FFF2-40B4-BE49-F238E27FC236}">
                  <a16:creationId xmlns:a16="http://schemas.microsoft.com/office/drawing/2014/main" id="{F3CFB04A-F142-3B53-60E2-601CF4601A0E}"/>
                </a:ext>
              </a:extLst>
            </p:cNvPr>
            <p:cNvSpPr/>
            <p:nvPr/>
          </p:nvSpPr>
          <p:spPr>
            <a:xfrm>
              <a:off x="3034896" y="1840946"/>
              <a:ext cx="1065475" cy="846189"/>
            </a:xfrm>
            <a:prstGeom prst="fram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solidFill>
                  <a:sysClr val="windowText" lastClr="000000"/>
                </a:solidFill>
              </a:endParaRPr>
            </a:p>
          </p:txBody>
        </p:sp>
        <p:sp>
          <p:nvSpPr>
            <p:cNvPr id="6" name="TextBox 5">
              <a:extLst>
                <a:ext uri="{FF2B5EF4-FFF2-40B4-BE49-F238E27FC236}">
                  <a16:creationId xmlns:a16="http://schemas.microsoft.com/office/drawing/2014/main" id="{A37D8641-7440-8A34-B994-BD3EB32FF0CA}"/>
                </a:ext>
              </a:extLst>
            </p:cNvPr>
            <p:cNvSpPr txBox="1"/>
            <p:nvPr/>
          </p:nvSpPr>
          <p:spPr>
            <a:xfrm>
              <a:off x="3753829" y="2253041"/>
              <a:ext cx="262393" cy="307777"/>
            </a:xfrm>
            <a:prstGeom prst="rect">
              <a:avLst/>
            </a:prstGeom>
            <a:noFill/>
          </p:spPr>
          <p:txBody>
            <a:bodyPr wrap="square" rtlCol="0">
              <a:spAutoFit/>
            </a:bodyPr>
            <a:lstStyle/>
            <a:p>
              <a:r>
                <a:rPr lang="en-BR" dirty="0">
                  <a:highlight>
                    <a:srgbClr val="FFFF00"/>
                  </a:highlight>
                </a:rPr>
                <a:t>2</a:t>
              </a:r>
            </a:p>
          </p:txBody>
        </p:sp>
      </p:grpSp>
      <p:grpSp>
        <p:nvGrpSpPr>
          <p:cNvPr id="11" name="Group 10">
            <a:extLst>
              <a:ext uri="{FF2B5EF4-FFF2-40B4-BE49-F238E27FC236}">
                <a16:creationId xmlns:a16="http://schemas.microsoft.com/office/drawing/2014/main" id="{B04CE3B7-6499-3269-75FB-B318B75D8CBE}"/>
              </a:ext>
            </a:extLst>
          </p:cNvPr>
          <p:cNvGrpSpPr/>
          <p:nvPr/>
        </p:nvGrpSpPr>
        <p:grpSpPr>
          <a:xfrm>
            <a:off x="4115207" y="1840946"/>
            <a:ext cx="1065475" cy="846189"/>
            <a:chOff x="4115207" y="1840946"/>
            <a:chExt cx="1065475" cy="846189"/>
          </a:xfrm>
        </p:grpSpPr>
        <p:sp>
          <p:nvSpPr>
            <p:cNvPr id="7" name="Frame 6">
              <a:extLst>
                <a:ext uri="{FF2B5EF4-FFF2-40B4-BE49-F238E27FC236}">
                  <a16:creationId xmlns:a16="http://schemas.microsoft.com/office/drawing/2014/main" id="{A8EA7458-870A-1A90-7AFF-CCAFA9FCE0DB}"/>
                </a:ext>
              </a:extLst>
            </p:cNvPr>
            <p:cNvSpPr/>
            <p:nvPr/>
          </p:nvSpPr>
          <p:spPr>
            <a:xfrm>
              <a:off x="4115207" y="1840946"/>
              <a:ext cx="1065475" cy="846189"/>
            </a:xfrm>
            <a:prstGeom prst="fram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solidFill>
                  <a:sysClr val="windowText" lastClr="000000"/>
                </a:solidFill>
              </a:endParaRPr>
            </a:p>
          </p:txBody>
        </p:sp>
        <p:sp>
          <p:nvSpPr>
            <p:cNvPr id="8" name="TextBox 7">
              <a:extLst>
                <a:ext uri="{FF2B5EF4-FFF2-40B4-BE49-F238E27FC236}">
                  <a16:creationId xmlns:a16="http://schemas.microsoft.com/office/drawing/2014/main" id="{C160DDA2-4D94-34D2-8026-AC5826F9C2F9}"/>
                </a:ext>
              </a:extLst>
            </p:cNvPr>
            <p:cNvSpPr txBox="1"/>
            <p:nvPr/>
          </p:nvSpPr>
          <p:spPr>
            <a:xfrm>
              <a:off x="4837651" y="2253041"/>
              <a:ext cx="262393" cy="307777"/>
            </a:xfrm>
            <a:prstGeom prst="rect">
              <a:avLst/>
            </a:prstGeom>
            <a:noFill/>
          </p:spPr>
          <p:txBody>
            <a:bodyPr wrap="square" rtlCol="0">
              <a:spAutoFit/>
            </a:bodyPr>
            <a:lstStyle/>
            <a:p>
              <a:r>
                <a:rPr lang="en-BR" dirty="0">
                  <a:highlight>
                    <a:srgbClr val="FFFF00"/>
                  </a:highlight>
                </a:rPr>
                <a:t>3</a:t>
              </a:r>
            </a:p>
          </p:txBody>
        </p:sp>
      </p:grpSp>
    </p:spTree>
    <p:extLst>
      <p:ext uri="{BB962C8B-B14F-4D97-AF65-F5344CB8AC3E}">
        <p14:creationId xmlns:p14="http://schemas.microsoft.com/office/powerpoint/2010/main" val="1982971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como incluímos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 no projeto?</a:t>
            </a:r>
            <a:endParaRPr sz="30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4018977" cy="3543722"/>
          </a:xfrm>
          <a:prstGeom prst="rect">
            <a:avLst/>
          </a:prstGeom>
          <a:noFill/>
          <a:ln>
            <a:noFill/>
          </a:ln>
        </p:spPr>
        <p:txBody>
          <a:bodyPr spcFirstLastPara="1" wrap="square" lIns="91425" tIns="91425" rIns="91425" bIns="91425" anchor="t" anchorCtr="0">
            <a:noAutofit/>
          </a:bodyPr>
          <a:lstStyle/>
          <a:p>
            <a:pPr marL="241300" lvl="0" indent="-215900" algn="just" rtl="0">
              <a:spcBef>
                <a:spcPts val="0"/>
              </a:spcBef>
              <a:spcAft>
                <a:spcPts val="0"/>
              </a:spcAft>
              <a:buClr>
                <a:srgbClr val="73BF4F"/>
              </a:buClr>
              <a:buSzPts val="1400"/>
              <a:buFont typeface="Anaheim"/>
              <a:buChar char="●"/>
            </a:pPr>
            <a:r>
              <a:rPr lang="pt-BR" sz="1200" dirty="0">
                <a:solidFill>
                  <a:srgbClr val="241826"/>
                </a:solidFill>
                <a:latin typeface="Roboto"/>
                <a:ea typeface="Roboto"/>
                <a:cs typeface="Roboto"/>
                <a:sym typeface="Roboto"/>
              </a:rPr>
              <a:t>1 - O botão </a:t>
            </a:r>
            <a:r>
              <a:rPr lang="pt-BR" sz="1200" b="1" dirty="0" err="1">
                <a:solidFill>
                  <a:srgbClr val="241826"/>
                </a:solidFill>
                <a:latin typeface="Roboto"/>
                <a:ea typeface="Roboto"/>
                <a:cs typeface="Roboto"/>
                <a:sym typeface="Roboto"/>
              </a:rPr>
              <a:t>Add</a:t>
            </a:r>
            <a:r>
              <a:rPr lang="pt-BR" sz="1200" b="1" dirty="0">
                <a:solidFill>
                  <a:srgbClr val="241826"/>
                </a:solidFill>
                <a:latin typeface="Roboto"/>
                <a:ea typeface="Roboto"/>
                <a:cs typeface="Roboto"/>
                <a:sym typeface="Roboto"/>
              </a:rPr>
              <a:t> </a:t>
            </a:r>
            <a:r>
              <a:rPr lang="pt-BR" sz="1200" b="1" dirty="0" err="1">
                <a:solidFill>
                  <a:srgbClr val="241826"/>
                </a:solidFill>
                <a:latin typeface="Roboto"/>
                <a:ea typeface="Roboto"/>
                <a:cs typeface="Roboto"/>
                <a:sym typeface="Roboto"/>
              </a:rPr>
              <a:t>Entity</a:t>
            </a:r>
            <a:r>
              <a:rPr lang="pt-BR" sz="1200" b="1" dirty="0">
                <a:solidFill>
                  <a:srgbClr val="241826"/>
                </a:solidFill>
                <a:latin typeface="Roboto"/>
                <a:ea typeface="Roboto"/>
                <a:cs typeface="Roboto"/>
                <a:sym typeface="Roboto"/>
              </a:rPr>
              <a:t> </a:t>
            </a:r>
            <a:r>
              <a:rPr lang="pt-BR" sz="1200" dirty="0">
                <a:solidFill>
                  <a:srgbClr val="241826"/>
                </a:solidFill>
                <a:latin typeface="Roboto"/>
                <a:ea typeface="Roboto"/>
                <a:cs typeface="Roboto"/>
                <a:sym typeface="Roboto"/>
              </a:rPr>
              <a:t>é bem sugestivo: ele adiciona uma nova entidade na base de dados para que possamos configurar suas propriedades.</a:t>
            </a:r>
          </a:p>
          <a:p>
            <a:pPr marL="241300" lvl="0" indent="-215900" algn="just" rtl="0">
              <a:spcBef>
                <a:spcPts val="0"/>
              </a:spcBef>
              <a:spcAft>
                <a:spcPts val="0"/>
              </a:spcAft>
              <a:buClr>
                <a:srgbClr val="73BF4F"/>
              </a:buClr>
              <a:buSzPts val="1400"/>
              <a:buFont typeface="Anaheim"/>
              <a:buChar char="●"/>
            </a:pPr>
            <a:endParaRPr lang="pt-BR" sz="1200"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sz="1200" dirty="0">
                <a:solidFill>
                  <a:srgbClr val="241826"/>
                </a:solidFill>
                <a:latin typeface="Roboto"/>
                <a:ea typeface="Roboto"/>
                <a:cs typeface="Roboto"/>
                <a:sym typeface="Roboto"/>
              </a:rPr>
              <a:t>2 – O menu </a:t>
            </a:r>
            <a:r>
              <a:rPr lang="pt-BR" sz="1200" b="1" dirty="0">
                <a:solidFill>
                  <a:srgbClr val="241826"/>
                </a:solidFill>
                <a:latin typeface="Roboto"/>
                <a:ea typeface="Roboto"/>
                <a:cs typeface="Roboto"/>
                <a:sym typeface="Roboto"/>
              </a:rPr>
              <a:t>ENTITIES</a:t>
            </a:r>
            <a:r>
              <a:rPr lang="pt-BR" sz="1200" dirty="0">
                <a:solidFill>
                  <a:srgbClr val="241826"/>
                </a:solidFill>
                <a:latin typeface="Roboto"/>
                <a:ea typeface="Roboto"/>
                <a:cs typeface="Roboto"/>
                <a:sym typeface="Roboto"/>
              </a:rPr>
              <a:t> é a área do arquivo Data Model onde vamos ter as entidades da base de dados disponível para configuração após incluirmos uma nova entidade. </a:t>
            </a:r>
          </a:p>
          <a:p>
            <a:pPr marL="241300" lvl="0" indent="-215900" algn="just" rtl="0">
              <a:spcBef>
                <a:spcPts val="0"/>
              </a:spcBef>
              <a:spcAft>
                <a:spcPts val="0"/>
              </a:spcAft>
              <a:buClr>
                <a:srgbClr val="73BF4F"/>
              </a:buClr>
              <a:buSzPts val="1400"/>
              <a:buFont typeface="Anaheim"/>
              <a:buChar char="●"/>
            </a:pPr>
            <a:endParaRPr lang="pt-BR" sz="1200"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sz="1200" dirty="0">
                <a:solidFill>
                  <a:srgbClr val="241826"/>
                </a:solidFill>
                <a:latin typeface="Roboto"/>
                <a:ea typeface="Roboto"/>
                <a:cs typeface="Roboto"/>
                <a:sym typeface="Roboto"/>
              </a:rPr>
              <a:t>3 – A lista de atributos (</a:t>
            </a:r>
            <a:r>
              <a:rPr lang="pt-BR" sz="1200" b="1" dirty="0" err="1">
                <a:solidFill>
                  <a:srgbClr val="241826"/>
                </a:solidFill>
                <a:latin typeface="Roboto"/>
                <a:ea typeface="Roboto"/>
                <a:cs typeface="Roboto"/>
                <a:sym typeface="Roboto"/>
              </a:rPr>
              <a:t>Attribute</a:t>
            </a:r>
            <a:r>
              <a:rPr lang="pt-BR" sz="1200" dirty="0">
                <a:solidFill>
                  <a:srgbClr val="241826"/>
                </a:solidFill>
                <a:latin typeface="Roboto"/>
                <a:ea typeface="Roboto"/>
                <a:cs typeface="Roboto"/>
                <a:sym typeface="Roboto"/>
              </a:rPr>
              <a:t>) é o local onde os atributos (campos) da nossa entidade serão configurados. Repare que este item não aparece imediatamente, apenas após inserirmos uma entidade. É neste local que indicaremos os nomes das propriedades e os seus respectivos tipos (inteiro, texto, </a:t>
            </a:r>
            <a:r>
              <a:rPr lang="pt-BR" sz="1200" dirty="0" err="1">
                <a:solidFill>
                  <a:srgbClr val="241826"/>
                </a:solidFill>
                <a:latin typeface="Roboto"/>
                <a:ea typeface="Roboto"/>
                <a:cs typeface="Roboto"/>
                <a:sym typeface="Roboto"/>
              </a:rPr>
              <a:t>boleano</a:t>
            </a:r>
            <a:r>
              <a:rPr lang="pt-BR" sz="1200" dirty="0">
                <a:solidFill>
                  <a:srgbClr val="241826"/>
                </a:solidFill>
                <a:latin typeface="Roboto"/>
                <a:ea typeface="Roboto"/>
                <a:cs typeface="Roboto"/>
                <a:sym typeface="Roboto"/>
              </a:rPr>
              <a:t> – conforme lista exibida na imagem).</a:t>
            </a:r>
          </a:p>
          <a:p>
            <a:pPr marL="241300" lvl="0" indent="-215900" algn="just" rtl="0">
              <a:spcBef>
                <a:spcPts val="0"/>
              </a:spcBef>
              <a:spcAft>
                <a:spcPts val="0"/>
              </a:spcAft>
              <a:buClr>
                <a:srgbClr val="73BF4F"/>
              </a:buClr>
              <a:buSzPts val="1400"/>
              <a:buFont typeface="Anaheim"/>
              <a:buChar char="●"/>
            </a:pPr>
            <a:endParaRPr lang="pt-BR" sz="1200" dirty="0">
              <a:solidFill>
                <a:srgbClr val="241826"/>
              </a:solidFill>
              <a:latin typeface="Roboto"/>
              <a:ea typeface="Roboto"/>
              <a:cs typeface="Roboto"/>
              <a:sym typeface="Roboto"/>
            </a:endParaRP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12" name="Picture 11">
            <a:extLst>
              <a:ext uri="{FF2B5EF4-FFF2-40B4-BE49-F238E27FC236}">
                <a16:creationId xmlns:a16="http://schemas.microsoft.com/office/drawing/2014/main" id="{BC60FBCE-9E72-F3A8-23A4-A48A0FAC66FC}"/>
              </a:ext>
            </a:extLst>
          </p:cNvPr>
          <p:cNvPicPr>
            <a:picLocks noChangeAspect="1"/>
          </p:cNvPicPr>
          <p:nvPr/>
        </p:nvPicPr>
        <p:blipFill>
          <a:blip r:embed="rId4"/>
          <a:stretch>
            <a:fillRect/>
          </a:stretch>
        </p:blipFill>
        <p:spPr>
          <a:xfrm>
            <a:off x="4942815" y="1187101"/>
            <a:ext cx="3481186" cy="3543722"/>
          </a:xfrm>
          <a:prstGeom prst="rect">
            <a:avLst/>
          </a:prstGeom>
        </p:spPr>
      </p:pic>
    </p:spTree>
    <p:extLst>
      <p:ext uri="{BB962C8B-B14F-4D97-AF65-F5344CB8AC3E}">
        <p14:creationId xmlns:p14="http://schemas.microsoft.com/office/powerpoint/2010/main" val="19578044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como incluímos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 no projeto?</a:t>
            </a:r>
            <a:endParaRPr sz="30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847775" cy="395209"/>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Para facilitar o entendimento, abaixo segue uma entidade gerada com seus respectivos atributos.</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2" name="Picture 1">
            <a:extLst>
              <a:ext uri="{FF2B5EF4-FFF2-40B4-BE49-F238E27FC236}">
                <a16:creationId xmlns:a16="http://schemas.microsoft.com/office/drawing/2014/main" id="{A6EEA1D3-6C01-803B-00E6-7B92803CECB2}"/>
              </a:ext>
            </a:extLst>
          </p:cNvPr>
          <p:cNvPicPr>
            <a:picLocks noChangeAspect="1"/>
          </p:cNvPicPr>
          <p:nvPr/>
        </p:nvPicPr>
        <p:blipFill>
          <a:blip r:embed="rId4"/>
          <a:stretch>
            <a:fillRect/>
          </a:stretch>
        </p:blipFill>
        <p:spPr>
          <a:xfrm>
            <a:off x="717751" y="1740533"/>
            <a:ext cx="7784687" cy="2215866"/>
          </a:xfrm>
          <a:prstGeom prst="rect">
            <a:avLst/>
          </a:prstGeom>
        </p:spPr>
      </p:pic>
      <p:sp>
        <p:nvSpPr>
          <p:cNvPr id="3" name="Google Shape;122;p15">
            <a:extLst>
              <a:ext uri="{FF2B5EF4-FFF2-40B4-BE49-F238E27FC236}">
                <a16:creationId xmlns:a16="http://schemas.microsoft.com/office/drawing/2014/main" id="{B29709B3-78C6-6913-DD69-95680B626187}"/>
              </a:ext>
            </a:extLst>
          </p:cNvPr>
          <p:cNvSpPr txBox="1"/>
          <p:nvPr/>
        </p:nvSpPr>
        <p:spPr>
          <a:xfrm>
            <a:off x="717751" y="4114622"/>
            <a:ext cx="7847775" cy="395209"/>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Observação: é bem comum nomear uma entidade com o sufixo </a:t>
            </a:r>
            <a:r>
              <a:rPr lang="pt-BR" sz="1200" b="1" dirty="0" err="1">
                <a:solidFill>
                  <a:srgbClr val="241826"/>
                </a:solidFill>
                <a:latin typeface="Roboto"/>
                <a:ea typeface="Roboto"/>
                <a:cs typeface="Roboto"/>
                <a:sym typeface="Roboto"/>
              </a:rPr>
              <a:t>Entity</a:t>
            </a:r>
            <a:r>
              <a:rPr lang="pt-BR" sz="1200" dirty="0">
                <a:solidFill>
                  <a:srgbClr val="241826"/>
                </a:solidFill>
                <a:latin typeface="Roboto"/>
                <a:ea typeface="Roboto"/>
                <a:cs typeface="Roboto"/>
                <a:sym typeface="Roboto"/>
              </a:rPr>
              <a:t>.</a:t>
            </a:r>
          </a:p>
        </p:txBody>
      </p:sp>
    </p:spTree>
    <p:extLst>
      <p:ext uri="{BB962C8B-B14F-4D97-AF65-F5344CB8AC3E}">
        <p14:creationId xmlns:p14="http://schemas.microsoft.com/office/powerpoint/2010/main" val="4478286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agora, José?”</a:t>
            </a:r>
            <a:r>
              <a:rPr lang="pt-BR" sz="900" b="1" dirty="0">
                <a:solidFill>
                  <a:srgbClr val="2F0B52"/>
                </a:solidFill>
                <a:latin typeface="Nunito"/>
                <a:ea typeface="Nunito"/>
                <a:cs typeface="Nunito"/>
                <a:sym typeface="Nunito"/>
              </a:rPr>
              <a:t>... (Carlos Drummond de Andrade)</a:t>
            </a:r>
            <a:endParaRPr sz="9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847775" cy="3543722"/>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b="1" dirty="0">
                <a:solidFill>
                  <a:srgbClr val="241826"/>
                </a:solidFill>
                <a:latin typeface="Roboto"/>
                <a:ea typeface="Roboto"/>
                <a:cs typeface="Roboto"/>
                <a:sym typeface="Roboto"/>
              </a:rPr>
              <a:t>Com todas as configurações de acesso ao Core Data definidos, arquivo Data Model criado e Entidade configurada, como manipulamos dados no Core Data?</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Os passos são basicamente os seguintes:</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sz="1200" dirty="0">
                <a:solidFill>
                  <a:srgbClr val="241826"/>
                </a:solidFill>
                <a:latin typeface="Roboto"/>
                <a:ea typeface="Roboto"/>
                <a:cs typeface="Roboto"/>
                <a:sym typeface="Roboto"/>
              </a:rPr>
              <a:t>Obter uma referência do </a:t>
            </a:r>
            <a:r>
              <a:rPr lang="pt-BR" sz="1200" dirty="0" err="1">
                <a:solidFill>
                  <a:srgbClr val="241826"/>
                </a:solidFill>
                <a:latin typeface="Roboto"/>
                <a:ea typeface="Roboto"/>
                <a:cs typeface="Roboto"/>
                <a:sym typeface="Roboto"/>
              </a:rPr>
              <a:t>AppDelegate</a:t>
            </a:r>
            <a:r>
              <a:rPr lang="pt-BR" sz="1200" dirty="0">
                <a:solidFill>
                  <a:srgbClr val="241826"/>
                </a:solidFill>
                <a:latin typeface="Roboto"/>
                <a:ea typeface="Roboto"/>
                <a:cs typeface="Roboto"/>
                <a:sym typeface="Roboto"/>
              </a:rPr>
              <a:t>, pois foi neste arquivo que configuramos a conexão.</a:t>
            </a:r>
          </a:p>
          <a:p>
            <a:pPr marL="241300" lvl="0" indent="-215900" algn="just" rtl="0">
              <a:spcBef>
                <a:spcPts val="0"/>
              </a:spcBef>
              <a:spcAft>
                <a:spcPts val="0"/>
              </a:spcAft>
              <a:buClr>
                <a:srgbClr val="73BF4F"/>
              </a:buClr>
              <a:buSzPts val="1400"/>
              <a:buFont typeface="Anaheim"/>
              <a:buChar char="●"/>
            </a:pPr>
            <a:endParaRPr lang="pt-BR" sz="1200"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sz="1200" dirty="0">
                <a:solidFill>
                  <a:srgbClr val="241826"/>
                </a:solidFill>
                <a:latin typeface="Roboto"/>
                <a:ea typeface="Roboto"/>
                <a:cs typeface="Roboto"/>
                <a:sym typeface="Roboto"/>
              </a:rPr>
              <a:t>Através da referência ao </a:t>
            </a:r>
            <a:r>
              <a:rPr lang="pt-BR" sz="1200" dirty="0" err="1">
                <a:solidFill>
                  <a:srgbClr val="241826"/>
                </a:solidFill>
                <a:latin typeface="Roboto"/>
                <a:ea typeface="Roboto"/>
                <a:cs typeface="Roboto"/>
                <a:sym typeface="Roboto"/>
              </a:rPr>
              <a:t>AppDelegate</a:t>
            </a:r>
            <a:r>
              <a:rPr lang="pt-BR" sz="1200" dirty="0">
                <a:solidFill>
                  <a:srgbClr val="241826"/>
                </a:solidFill>
                <a:latin typeface="Roboto"/>
                <a:ea typeface="Roboto"/>
                <a:cs typeface="Roboto"/>
                <a:sym typeface="Roboto"/>
              </a:rPr>
              <a:t>, obtemos um contexto de conexão que aponta par o arquivo Data Model que geramos no projeto.</a:t>
            </a:r>
          </a:p>
          <a:p>
            <a:pPr marL="241300" lvl="0" indent="-215900" algn="just" rtl="0">
              <a:spcBef>
                <a:spcPts val="0"/>
              </a:spcBef>
              <a:spcAft>
                <a:spcPts val="0"/>
              </a:spcAft>
              <a:buClr>
                <a:srgbClr val="73BF4F"/>
              </a:buClr>
              <a:buSzPts val="1400"/>
              <a:buFont typeface="Anaheim"/>
              <a:buChar char="●"/>
            </a:pPr>
            <a:endParaRPr lang="pt-BR" sz="1200"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sz="1200" dirty="0">
                <a:solidFill>
                  <a:srgbClr val="241826"/>
                </a:solidFill>
                <a:latin typeface="Roboto"/>
                <a:ea typeface="Roboto"/>
                <a:cs typeface="Roboto"/>
                <a:sym typeface="Roboto"/>
              </a:rPr>
              <a:t>Com o contexto de conexão disponível, basta gerar uma requisição à partir deste contexto, apontando para uma das entidades disponíveis na base de dados gerada.</a:t>
            </a:r>
          </a:p>
          <a:p>
            <a:pPr marL="241300" lvl="0" indent="-215900" algn="just" rtl="0">
              <a:spcBef>
                <a:spcPts val="0"/>
              </a:spcBef>
              <a:spcAft>
                <a:spcPts val="0"/>
              </a:spcAft>
              <a:buClr>
                <a:srgbClr val="73BF4F"/>
              </a:buClr>
              <a:buSzPts val="1400"/>
              <a:buFont typeface="Anaheim"/>
              <a:buChar char="●"/>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Com estes três elementos disponíveis, basta evocar o método “</a:t>
            </a:r>
            <a:r>
              <a:rPr lang="pt-BR" sz="1200" b="1" dirty="0" err="1">
                <a:solidFill>
                  <a:srgbClr val="241826"/>
                </a:solidFill>
                <a:latin typeface="Roboto"/>
                <a:ea typeface="Roboto"/>
                <a:cs typeface="Roboto"/>
                <a:sym typeface="Roboto"/>
              </a:rPr>
              <a:t>fetch</a:t>
            </a:r>
            <a:r>
              <a:rPr lang="pt-BR" sz="1200" dirty="0">
                <a:solidFill>
                  <a:srgbClr val="241826"/>
                </a:solidFill>
                <a:latin typeface="Roboto"/>
                <a:ea typeface="Roboto"/>
                <a:cs typeface="Roboto"/>
                <a:sym typeface="Roboto"/>
              </a:rPr>
              <a:t>” do objeto de contexto, passando a requisição criada como parâmetro. Neste ponto devemos nos lembrar de que toda conexão é passível de falha, e portanto, devemos protege-la com um bloco DO...CATCH, precedendo a chamada com o comando “TRY”, conforme visto em sala de aula.</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Vamos ver isso mais de perto.</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spTree>
    <p:extLst>
      <p:ext uri="{BB962C8B-B14F-4D97-AF65-F5344CB8AC3E}">
        <p14:creationId xmlns:p14="http://schemas.microsoft.com/office/powerpoint/2010/main" val="17877887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Recuperando dados de uma Entidade</a:t>
            </a:r>
            <a:endParaRPr sz="9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847775" cy="347501"/>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Seguindo os três passos anteriores, e protegendo a conexão em caso de erros, teremos o código abaixo:</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3" name="Picture 2">
            <a:extLst>
              <a:ext uri="{FF2B5EF4-FFF2-40B4-BE49-F238E27FC236}">
                <a16:creationId xmlns:a16="http://schemas.microsoft.com/office/drawing/2014/main" id="{6AEB4023-AC5B-3FC9-0BCC-0183BAD23355}"/>
              </a:ext>
            </a:extLst>
          </p:cNvPr>
          <p:cNvPicPr>
            <a:picLocks noChangeAspect="1"/>
          </p:cNvPicPr>
          <p:nvPr/>
        </p:nvPicPr>
        <p:blipFill>
          <a:blip r:embed="rId4"/>
          <a:stretch>
            <a:fillRect/>
          </a:stretch>
        </p:blipFill>
        <p:spPr>
          <a:xfrm>
            <a:off x="757687" y="1692825"/>
            <a:ext cx="7772400" cy="1975449"/>
          </a:xfrm>
          <a:prstGeom prst="rect">
            <a:avLst/>
          </a:prstGeom>
        </p:spPr>
      </p:pic>
      <p:sp>
        <p:nvSpPr>
          <p:cNvPr id="4" name="Google Shape;122;p15">
            <a:extLst>
              <a:ext uri="{FF2B5EF4-FFF2-40B4-BE49-F238E27FC236}">
                <a16:creationId xmlns:a16="http://schemas.microsoft.com/office/drawing/2014/main" id="{77569553-9941-C980-013C-3F97AC2FA16C}"/>
              </a:ext>
            </a:extLst>
          </p:cNvPr>
          <p:cNvSpPr txBox="1"/>
          <p:nvPr/>
        </p:nvSpPr>
        <p:spPr>
          <a:xfrm>
            <a:off x="645687" y="3824721"/>
            <a:ext cx="7847775" cy="906102"/>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Um ponto muito importante aqui: no topo do arquivo será necessário fazer o </a:t>
            </a:r>
            <a:r>
              <a:rPr lang="pt-BR" sz="1200" dirty="0" err="1">
                <a:solidFill>
                  <a:srgbClr val="241826"/>
                </a:solidFill>
                <a:latin typeface="Roboto"/>
                <a:ea typeface="Roboto"/>
                <a:cs typeface="Roboto"/>
                <a:sym typeface="Roboto"/>
              </a:rPr>
              <a:t>import</a:t>
            </a:r>
            <a:r>
              <a:rPr lang="pt-BR" sz="1200" dirty="0">
                <a:solidFill>
                  <a:srgbClr val="241826"/>
                </a:solidFill>
                <a:latin typeface="Roboto"/>
                <a:ea typeface="Roboto"/>
                <a:cs typeface="Roboto"/>
                <a:sym typeface="Roboto"/>
              </a:rPr>
              <a:t> do framework </a:t>
            </a:r>
            <a:r>
              <a:rPr lang="pt-BR" sz="1200" dirty="0" err="1">
                <a:solidFill>
                  <a:srgbClr val="241826"/>
                </a:solidFill>
                <a:latin typeface="Roboto"/>
                <a:ea typeface="Roboto"/>
                <a:cs typeface="Roboto"/>
                <a:sym typeface="Roboto"/>
              </a:rPr>
              <a:t>CoreData</a:t>
            </a:r>
            <a:r>
              <a:rPr lang="pt-BR" sz="1200" dirty="0">
                <a:solidFill>
                  <a:srgbClr val="241826"/>
                </a:solidFill>
                <a:latin typeface="Roboto"/>
                <a:ea typeface="Roboto"/>
                <a:cs typeface="Roboto"/>
                <a:sym typeface="Roboto"/>
              </a:rPr>
              <a:t>. Isso se faz necessário por estarmos recuperando uma lista de objetos gerenciados pelo </a:t>
            </a:r>
            <a:r>
              <a:rPr lang="pt-BR" sz="1200" dirty="0" err="1">
                <a:solidFill>
                  <a:srgbClr val="241826"/>
                </a:solidFill>
                <a:latin typeface="Roboto"/>
                <a:ea typeface="Roboto"/>
                <a:cs typeface="Roboto"/>
                <a:sym typeface="Roboto"/>
              </a:rPr>
              <a:t>CoreData</a:t>
            </a:r>
            <a:r>
              <a:rPr lang="pt-BR" sz="1200" dirty="0">
                <a:solidFill>
                  <a:srgbClr val="241826"/>
                </a:solidFill>
                <a:latin typeface="Roboto"/>
                <a:ea typeface="Roboto"/>
                <a:cs typeface="Roboto"/>
                <a:sym typeface="Roboto"/>
              </a:rPr>
              <a:t>, o tipo </a:t>
            </a:r>
            <a:r>
              <a:rPr lang="pt-BR" sz="1200" b="1" dirty="0" err="1">
                <a:solidFill>
                  <a:srgbClr val="241826"/>
                </a:solidFill>
                <a:latin typeface="Roboto"/>
                <a:ea typeface="Roboto"/>
                <a:cs typeface="Roboto"/>
                <a:sym typeface="Roboto"/>
              </a:rPr>
              <a:t>NSManagedObject</a:t>
            </a:r>
            <a:r>
              <a:rPr lang="pt-BR" sz="1200" dirty="0">
                <a:solidFill>
                  <a:srgbClr val="241826"/>
                </a:solidFill>
                <a:latin typeface="Roboto"/>
                <a:ea typeface="Roboto"/>
                <a:cs typeface="Roboto"/>
                <a:sym typeface="Roboto"/>
              </a:rPr>
              <a:t>, que representa um registro da nossa base de dados, além de criarmos um objeto específico para efetivamente criar “a instrução SQL” capaz de recuperar os registros, o tipo </a:t>
            </a:r>
            <a:r>
              <a:rPr lang="pt-BR" sz="1200" b="1" dirty="0" err="1">
                <a:solidFill>
                  <a:srgbClr val="241826"/>
                </a:solidFill>
                <a:latin typeface="Roboto"/>
                <a:ea typeface="Roboto"/>
                <a:cs typeface="Roboto"/>
                <a:sym typeface="Roboto"/>
              </a:rPr>
              <a:t>NSFetchRequest</a:t>
            </a:r>
            <a:r>
              <a:rPr lang="pt-BR" sz="1200" dirty="0">
                <a:solidFill>
                  <a:srgbClr val="241826"/>
                </a:solidFill>
                <a:latin typeface="Roboto"/>
                <a:ea typeface="Roboto"/>
                <a:cs typeface="Roboto"/>
                <a:sym typeface="Roboto"/>
              </a:rPr>
              <a:t>.</a:t>
            </a:r>
          </a:p>
        </p:txBody>
      </p:sp>
    </p:spTree>
    <p:extLst>
      <p:ext uri="{BB962C8B-B14F-4D97-AF65-F5344CB8AC3E}">
        <p14:creationId xmlns:p14="http://schemas.microsoft.com/office/powerpoint/2010/main" val="33565226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Recuperando dados de uma Entidade</a:t>
            </a:r>
            <a:endParaRPr sz="9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847775" cy="2239911"/>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Temos um outro ponto interessante de alteração em relação ao código do projeto que executamos em sala de aula: não manipulamos mais uma lista mapeada através de uma STRUCT.</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O objeto </a:t>
            </a:r>
            <a:r>
              <a:rPr lang="pt-BR" sz="1200" b="1" dirty="0" err="1">
                <a:solidFill>
                  <a:srgbClr val="241826"/>
                </a:solidFill>
                <a:latin typeface="Roboto"/>
                <a:ea typeface="Roboto"/>
                <a:cs typeface="Roboto"/>
                <a:sym typeface="Roboto"/>
              </a:rPr>
              <a:t>NSManagedObject</a:t>
            </a:r>
            <a:r>
              <a:rPr lang="pt-BR" sz="1200" dirty="0">
                <a:solidFill>
                  <a:srgbClr val="241826"/>
                </a:solidFill>
                <a:latin typeface="Roboto"/>
                <a:ea typeface="Roboto"/>
                <a:cs typeface="Roboto"/>
                <a:sym typeface="Roboto"/>
              </a:rPr>
              <a:t> é um tipo bem diferenciado, pronto para funcionar “em parceria” com o Data Model. </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Existem outras formas de se trabalhar com este objeto, mas requer uma aproximação maior com o conceito de herança (podemos gerar uma classe que herde deste tipo e com isso fazermos algumas iterações bem interessantes – mas não cobriremos este tipo de complexidade).</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Assim sendo, uma das alterações que precisamos estar atentos diz respeito à nossa lista, que agora, precisa ser exatamente deste novo tipo: </a:t>
            </a:r>
            <a:r>
              <a:rPr lang="pt-BR" sz="1200" b="1" dirty="0" err="1">
                <a:solidFill>
                  <a:srgbClr val="241826"/>
                </a:solidFill>
                <a:latin typeface="Roboto"/>
                <a:ea typeface="Roboto"/>
                <a:cs typeface="Roboto"/>
                <a:sym typeface="Roboto"/>
              </a:rPr>
              <a:t>NSManagedObject</a:t>
            </a:r>
            <a:r>
              <a:rPr lang="pt-BR" sz="1200" dirty="0">
                <a:solidFill>
                  <a:srgbClr val="241826"/>
                </a:solidFill>
                <a:latin typeface="Roboto"/>
                <a:ea typeface="Roboto"/>
                <a:cs typeface="Roboto"/>
                <a:sym typeface="Roboto"/>
              </a:rPr>
              <a:t>, conforme imagem do código.</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2" name="Picture 1">
            <a:extLst>
              <a:ext uri="{FF2B5EF4-FFF2-40B4-BE49-F238E27FC236}">
                <a16:creationId xmlns:a16="http://schemas.microsoft.com/office/drawing/2014/main" id="{0F02E1B1-D3A1-D574-0BAA-195335ED6734}"/>
              </a:ext>
            </a:extLst>
          </p:cNvPr>
          <p:cNvPicPr>
            <a:picLocks noChangeAspect="1"/>
          </p:cNvPicPr>
          <p:nvPr/>
        </p:nvPicPr>
        <p:blipFill>
          <a:blip r:embed="rId4"/>
          <a:stretch>
            <a:fillRect/>
          </a:stretch>
        </p:blipFill>
        <p:spPr>
          <a:xfrm>
            <a:off x="1221237" y="3519493"/>
            <a:ext cx="6845300" cy="1270000"/>
          </a:xfrm>
          <a:prstGeom prst="rect">
            <a:avLst/>
          </a:prstGeom>
        </p:spPr>
      </p:pic>
    </p:spTree>
    <p:extLst>
      <p:ext uri="{BB962C8B-B14F-4D97-AF65-F5344CB8AC3E}">
        <p14:creationId xmlns:p14="http://schemas.microsoft.com/office/powerpoint/2010/main" val="41080089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Chutar o balde é sempre mais fácil</a:t>
            </a:r>
            <a:endParaRPr sz="900" b="1" dirty="0">
              <a:solidFill>
                <a:srgbClr val="2F0B52"/>
              </a:solidFill>
              <a:latin typeface="Nunito"/>
              <a:ea typeface="Nunito"/>
              <a:cs typeface="Nunito"/>
              <a:sym typeface="Nunito"/>
            </a:endParaRPr>
          </a:p>
        </p:txBody>
      </p:sp>
      <p:sp>
        <p:nvSpPr>
          <p:cNvPr id="122" name="Google Shape;122;p15"/>
          <p:cNvSpPr txBox="1"/>
          <p:nvPr/>
        </p:nvSpPr>
        <p:spPr>
          <a:xfrm>
            <a:off x="720000" y="1187100"/>
            <a:ext cx="7847775" cy="1532245"/>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b="1" dirty="0">
                <a:solidFill>
                  <a:srgbClr val="241826"/>
                </a:solidFill>
                <a:latin typeface="Roboto"/>
                <a:ea typeface="Roboto"/>
                <a:cs typeface="Roboto"/>
                <a:sym typeface="Roboto"/>
              </a:rPr>
              <a:t>E o que devemos considerar quando queremos excluir um elemento de nossa lista?</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Basicamente os mesmo três passos da listagem, uma vez que estamos com a lista carregada e selecionamos um dos objetos para remoção, tal objeto será passado como parâmetro. Daí é só remover, conforme fizemos em sala de aula, criando um contexto e passando o objeto recebido como parâmetro para exclusão.</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Novamente precisamos nos atentar aos possíveis erros, protegendo o código com um DO...CATCH.</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3" name="Picture 2">
            <a:extLst>
              <a:ext uri="{FF2B5EF4-FFF2-40B4-BE49-F238E27FC236}">
                <a16:creationId xmlns:a16="http://schemas.microsoft.com/office/drawing/2014/main" id="{9E60DB5F-4FB4-9F80-3398-F75222F671B9}"/>
              </a:ext>
            </a:extLst>
          </p:cNvPr>
          <p:cNvPicPr>
            <a:picLocks noChangeAspect="1"/>
          </p:cNvPicPr>
          <p:nvPr/>
        </p:nvPicPr>
        <p:blipFill>
          <a:blip r:embed="rId4"/>
          <a:stretch>
            <a:fillRect/>
          </a:stretch>
        </p:blipFill>
        <p:spPr>
          <a:xfrm>
            <a:off x="717752" y="2789861"/>
            <a:ext cx="7772400" cy="1913337"/>
          </a:xfrm>
          <a:prstGeom prst="rect">
            <a:avLst/>
          </a:prstGeom>
        </p:spPr>
      </p:pic>
    </p:spTree>
    <p:extLst>
      <p:ext uri="{BB962C8B-B14F-4D97-AF65-F5344CB8AC3E}">
        <p14:creationId xmlns:p14="http://schemas.microsoft.com/office/powerpoint/2010/main" val="27506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13"/>
          <p:cNvPicPr preferRelativeResize="0"/>
          <p:nvPr/>
        </p:nvPicPr>
        <p:blipFill rotWithShape="1">
          <a:blip r:embed="rId3">
            <a:alphaModFix/>
          </a:blip>
          <a:srcRect/>
          <a:stretch/>
        </p:blipFill>
        <p:spPr>
          <a:xfrm rot="-5400000">
            <a:off x="8415315" y="4481472"/>
            <a:ext cx="845820" cy="68328"/>
          </a:xfrm>
          <a:prstGeom prst="rect">
            <a:avLst/>
          </a:prstGeom>
          <a:noFill/>
          <a:ln>
            <a:noFill/>
          </a:ln>
        </p:spPr>
      </p:pic>
      <p:pic>
        <p:nvPicPr>
          <p:cNvPr id="102" name="Google Shape;102;p13" descr="Imagen que contiene luz, puesta de sol, caminando, sol&#10;&#10;Descripción generada automáticamente"/>
          <p:cNvPicPr preferRelativeResize="0"/>
          <p:nvPr/>
        </p:nvPicPr>
        <p:blipFill rotWithShape="1">
          <a:blip r:embed="rId4">
            <a:alphaModFix/>
          </a:blip>
          <a:srcRect/>
          <a:stretch/>
        </p:blipFill>
        <p:spPr>
          <a:xfrm rot="10800000">
            <a:off x="258045" y="155247"/>
            <a:ext cx="1874100" cy="440750"/>
          </a:xfrm>
          <a:prstGeom prst="rect">
            <a:avLst/>
          </a:prstGeom>
          <a:noFill/>
          <a:ln>
            <a:noFill/>
          </a:ln>
        </p:spPr>
      </p:pic>
      <p:sp>
        <p:nvSpPr>
          <p:cNvPr id="103" name="Google Shape;103;p13"/>
          <p:cNvSpPr/>
          <p:nvPr/>
        </p:nvSpPr>
        <p:spPr>
          <a:xfrm rot="-121961">
            <a:off x="1002754" y="721423"/>
            <a:ext cx="7138492" cy="3756862"/>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txBox="1"/>
          <p:nvPr/>
        </p:nvSpPr>
        <p:spPr>
          <a:xfrm>
            <a:off x="457200" y="1604463"/>
            <a:ext cx="8229600" cy="1691700"/>
          </a:xfrm>
          <a:prstGeom prst="rect">
            <a:avLst/>
          </a:prstGeom>
          <a:solidFill>
            <a:srgbClr val="73BF4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t-BR" sz="4000" b="1" dirty="0">
                <a:solidFill>
                  <a:srgbClr val="2F0B52"/>
                </a:solidFill>
                <a:latin typeface="Nunito"/>
                <a:ea typeface="Nunito"/>
                <a:cs typeface="Nunito"/>
                <a:sym typeface="Nunito"/>
              </a:rPr>
              <a:t>Bases de Dados Locais</a:t>
            </a:r>
            <a:endParaRPr sz="3500" b="1" dirty="0">
              <a:solidFill>
                <a:srgbClr val="2F0B52"/>
              </a:solidFill>
              <a:latin typeface="Nunito"/>
              <a:ea typeface="Nunito"/>
              <a:cs typeface="Nunito"/>
              <a:sym typeface="Nunito"/>
            </a:endParaRPr>
          </a:p>
        </p:txBody>
      </p:sp>
      <p:sp>
        <p:nvSpPr>
          <p:cNvPr id="105" name="Google Shape;105;p13"/>
          <p:cNvSpPr txBox="1"/>
          <p:nvPr/>
        </p:nvSpPr>
        <p:spPr>
          <a:xfrm rot="-60089">
            <a:off x="2057474" y="3132122"/>
            <a:ext cx="5029068" cy="713511"/>
          </a:xfrm>
          <a:prstGeom prst="rect">
            <a:avLst/>
          </a:prstGeom>
          <a:solidFill>
            <a:srgbClr val="2F0B52"/>
          </a:solid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endParaRPr sz="2200" b="1" dirty="0">
              <a:solidFill>
                <a:srgbClr val="FFFFFF"/>
              </a:solidFill>
              <a:latin typeface="Nunito"/>
              <a:ea typeface="Nunito"/>
              <a:cs typeface="Nunito"/>
              <a:sym typeface="Nunito"/>
            </a:endParaRPr>
          </a:p>
          <a:p>
            <a:pPr marL="0" lvl="0" indent="0" algn="ctr" rtl="0">
              <a:lnSpc>
                <a:spcPct val="90000"/>
              </a:lnSpc>
              <a:spcBef>
                <a:spcPts val="1600"/>
              </a:spcBef>
              <a:spcAft>
                <a:spcPts val="0"/>
              </a:spcAft>
              <a:buNone/>
            </a:pPr>
            <a:r>
              <a:rPr lang="pt-BR" sz="2200" b="1" dirty="0">
                <a:solidFill>
                  <a:srgbClr val="FFFFFF"/>
                </a:solidFill>
                <a:latin typeface="Nunito"/>
                <a:ea typeface="Nunito"/>
                <a:cs typeface="Nunito"/>
                <a:sym typeface="Nunito"/>
              </a:rPr>
              <a:t>Introdução ao Core Data</a:t>
            </a:r>
            <a:endParaRPr sz="2200" b="1" dirty="0">
              <a:solidFill>
                <a:srgbClr val="FFFFFF"/>
              </a:solidFill>
              <a:latin typeface="Nunito"/>
              <a:ea typeface="Nunito"/>
              <a:cs typeface="Nunito"/>
              <a:sym typeface="Nunito"/>
            </a:endParaRPr>
          </a:p>
          <a:p>
            <a:pPr marL="0" lvl="0" indent="0" algn="l" rtl="0">
              <a:spcBef>
                <a:spcPts val="1600"/>
              </a:spcBef>
              <a:spcAft>
                <a:spcPts val="1600"/>
              </a:spcAft>
              <a:buNone/>
            </a:pPr>
            <a:endParaRPr dirty="0">
              <a:solidFill>
                <a:srgbClr val="241826"/>
              </a:solidFill>
              <a:latin typeface="Roboto"/>
              <a:ea typeface="Roboto"/>
              <a:cs typeface="Roboto"/>
              <a:sym typeface="Roboto"/>
            </a:endParaRPr>
          </a:p>
        </p:txBody>
      </p:sp>
      <p:pic>
        <p:nvPicPr>
          <p:cNvPr id="106" name="Google Shape;106;p13"/>
          <p:cNvPicPr preferRelativeResize="0"/>
          <p:nvPr/>
        </p:nvPicPr>
        <p:blipFill>
          <a:blip r:embed="rId5">
            <a:alphaModFix/>
          </a:blip>
          <a:stretch>
            <a:fillRect/>
          </a:stretch>
        </p:blipFill>
        <p:spPr>
          <a:xfrm>
            <a:off x="6438225" y="798800"/>
            <a:ext cx="1529774" cy="3973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400" b="1" dirty="0">
                <a:solidFill>
                  <a:srgbClr val="2F0B52"/>
                </a:solidFill>
                <a:latin typeface="Nunito"/>
                <a:ea typeface="Nunito"/>
                <a:cs typeface="Nunito"/>
                <a:sym typeface="Nunito"/>
              </a:rPr>
              <a:t>“No meio do caminho tinha uma pedra” </a:t>
            </a:r>
            <a:r>
              <a:rPr lang="pt-BR" sz="900" b="1" dirty="0">
                <a:solidFill>
                  <a:srgbClr val="2F0B52"/>
                </a:solidFill>
                <a:latin typeface="Nunito"/>
                <a:ea typeface="Nunito"/>
                <a:cs typeface="Nunito"/>
                <a:sym typeface="Nunito"/>
              </a:rPr>
              <a:t>... (Carlos Drummond de Andrade)</a:t>
            </a:r>
          </a:p>
        </p:txBody>
      </p:sp>
      <p:sp>
        <p:nvSpPr>
          <p:cNvPr id="122" name="Google Shape;122;p15"/>
          <p:cNvSpPr txBox="1"/>
          <p:nvPr/>
        </p:nvSpPr>
        <p:spPr>
          <a:xfrm>
            <a:off x="720000" y="1187100"/>
            <a:ext cx="7847775" cy="3543723"/>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b="1" dirty="0">
                <a:solidFill>
                  <a:srgbClr val="241826"/>
                </a:solidFill>
                <a:latin typeface="Roboto"/>
                <a:ea typeface="Roboto"/>
                <a:cs typeface="Roboto"/>
                <a:sym typeface="Roboto"/>
              </a:rPr>
              <a:t>A parte mais chata da história: como incluir um novo registro?</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Aqui a coisa toda aperta um pouco, pois o código requer um pouco mais de informação/detalhe para funcionar da maneira correta.</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Em linhas gerais, vamos precisar dos mesmos objetos para criar um novo registro no que tange à conexão com o </a:t>
            </a:r>
            <a:r>
              <a:rPr lang="pt-BR" sz="1200" dirty="0" err="1">
                <a:solidFill>
                  <a:srgbClr val="241826"/>
                </a:solidFill>
                <a:latin typeface="Roboto"/>
                <a:ea typeface="Roboto"/>
                <a:cs typeface="Roboto"/>
                <a:sym typeface="Roboto"/>
              </a:rPr>
              <a:t>CoreData</a:t>
            </a:r>
            <a:r>
              <a:rPr lang="pt-BR" sz="1200" dirty="0">
                <a:solidFill>
                  <a:srgbClr val="241826"/>
                </a:solidFill>
                <a:latin typeface="Roboto"/>
                <a:ea typeface="Roboto"/>
                <a:cs typeface="Roboto"/>
                <a:sym typeface="Roboto"/>
              </a:rPr>
              <a:t>, mas, criar algo nem sempre é simples.</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Uma boa analogia é que, para criarmos algo, precisamos da “receita” do que deve ser criado.</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Isso é possível quando conseguimos gerar um objeto </a:t>
            </a:r>
            <a:r>
              <a:rPr lang="pt-BR" sz="1200" b="1" dirty="0" err="1">
                <a:solidFill>
                  <a:srgbClr val="241826"/>
                </a:solidFill>
                <a:latin typeface="Roboto"/>
                <a:ea typeface="Roboto"/>
                <a:cs typeface="Roboto"/>
                <a:sym typeface="Roboto"/>
              </a:rPr>
              <a:t>NSEntityDescription</a:t>
            </a:r>
            <a:r>
              <a:rPr lang="pt-BR" sz="1200" dirty="0">
                <a:solidFill>
                  <a:srgbClr val="241826"/>
                </a:solidFill>
                <a:latin typeface="Roboto"/>
                <a:ea typeface="Roboto"/>
                <a:cs typeface="Roboto"/>
                <a:sym typeface="Roboto"/>
              </a:rPr>
              <a:t> à partir de uma entidade que sabemos que existe no arquivo Data Model.</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O </a:t>
            </a:r>
            <a:r>
              <a:rPr lang="pt-BR" sz="1200" b="1" dirty="0" err="1">
                <a:solidFill>
                  <a:srgbClr val="241826"/>
                </a:solidFill>
                <a:latin typeface="Roboto"/>
                <a:ea typeface="Roboto"/>
                <a:cs typeface="Roboto"/>
                <a:sym typeface="Roboto"/>
              </a:rPr>
              <a:t>NSEntityDescription</a:t>
            </a:r>
            <a:r>
              <a:rPr lang="pt-BR" sz="1200" dirty="0">
                <a:solidFill>
                  <a:srgbClr val="241826"/>
                </a:solidFill>
                <a:latin typeface="Roboto"/>
                <a:ea typeface="Roboto"/>
                <a:cs typeface="Roboto"/>
                <a:sym typeface="Roboto"/>
              </a:rPr>
              <a:t> é a nossa receita/</a:t>
            </a:r>
            <a:r>
              <a:rPr lang="pt-BR" sz="1200" dirty="0" err="1">
                <a:solidFill>
                  <a:srgbClr val="241826"/>
                </a:solidFill>
                <a:latin typeface="Roboto"/>
                <a:ea typeface="Roboto"/>
                <a:cs typeface="Roboto"/>
                <a:sym typeface="Roboto"/>
              </a:rPr>
              <a:t>meta-dados</a:t>
            </a:r>
            <a:r>
              <a:rPr lang="pt-BR" sz="1200" dirty="0">
                <a:solidFill>
                  <a:srgbClr val="241826"/>
                </a:solidFill>
                <a:latin typeface="Roboto"/>
                <a:ea typeface="Roboto"/>
                <a:cs typeface="Roboto"/>
                <a:sym typeface="Roboto"/>
              </a:rPr>
              <a:t>. Ele é capaz de “ler” e “entender” tudo que é necessário para que seja possível gerar um novo registro da entidade que “pedimos” para ele mapear sem que haja erros.</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Vamos ver isso de perto com o código completo, e depois, analisar cada linha.</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spTree>
    <p:extLst>
      <p:ext uri="{BB962C8B-B14F-4D97-AF65-F5344CB8AC3E}">
        <p14:creationId xmlns:p14="http://schemas.microsoft.com/office/powerpoint/2010/main" val="2340067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400" b="1" dirty="0">
                <a:solidFill>
                  <a:srgbClr val="2F0B52"/>
                </a:solidFill>
                <a:latin typeface="Nunito"/>
                <a:ea typeface="Nunito"/>
                <a:cs typeface="Nunito"/>
                <a:sym typeface="Nunito"/>
              </a:rPr>
              <a:t>“No meio do caminho tinha uma pedra” </a:t>
            </a:r>
            <a:r>
              <a:rPr lang="pt-BR" sz="900" b="1" dirty="0">
                <a:solidFill>
                  <a:srgbClr val="2F0B52"/>
                </a:solidFill>
                <a:latin typeface="Nunito"/>
                <a:ea typeface="Nunito"/>
                <a:cs typeface="Nunito"/>
                <a:sym typeface="Nunito"/>
              </a:rPr>
              <a:t>... (Carlos Drummond de Andrade)</a:t>
            </a:r>
          </a:p>
        </p:txBody>
      </p:sp>
      <p:sp>
        <p:nvSpPr>
          <p:cNvPr id="122" name="Google Shape;122;p15"/>
          <p:cNvSpPr txBox="1"/>
          <p:nvPr/>
        </p:nvSpPr>
        <p:spPr>
          <a:xfrm>
            <a:off x="720000" y="1187101"/>
            <a:ext cx="7847775" cy="713262"/>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b="1" dirty="0">
                <a:solidFill>
                  <a:srgbClr val="241826"/>
                </a:solidFill>
                <a:latin typeface="Roboto"/>
                <a:ea typeface="Roboto"/>
                <a:cs typeface="Roboto"/>
                <a:sym typeface="Roboto"/>
              </a:rPr>
              <a:t>A parte mais chata da história: como incluir um novo registro?</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Após a criação do contexto, o que nos interessa está no bloco “</a:t>
            </a:r>
            <a:r>
              <a:rPr lang="pt-BR" sz="1200" b="1" dirty="0">
                <a:solidFill>
                  <a:srgbClr val="241826"/>
                </a:solidFill>
                <a:latin typeface="Roboto"/>
                <a:ea typeface="Roboto"/>
                <a:cs typeface="Roboto"/>
                <a:sym typeface="Roboto"/>
              </a:rPr>
              <a:t>IF LET ...</a:t>
            </a:r>
            <a:r>
              <a:rPr lang="pt-BR" sz="1200" dirty="0">
                <a:solidFill>
                  <a:srgbClr val="241826"/>
                </a:solidFill>
                <a:latin typeface="Roboto"/>
                <a:ea typeface="Roboto"/>
                <a:cs typeface="Roboto"/>
                <a:sym typeface="Roboto"/>
              </a:rPr>
              <a:t>”, onde criamos o </a:t>
            </a:r>
            <a:r>
              <a:rPr lang="pt-BR" sz="1200" b="1" dirty="0" err="1">
                <a:solidFill>
                  <a:srgbClr val="241826"/>
                </a:solidFill>
                <a:latin typeface="Roboto"/>
                <a:ea typeface="Roboto"/>
                <a:cs typeface="Roboto"/>
                <a:sym typeface="Roboto"/>
              </a:rPr>
              <a:t>NSEntityDescription</a:t>
            </a:r>
            <a:r>
              <a:rPr lang="pt-BR" sz="1200" dirty="0">
                <a:solidFill>
                  <a:srgbClr val="241826"/>
                </a:solidFill>
                <a:latin typeface="Roboto"/>
                <a:ea typeface="Roboto"/>
                <a:cs typeface="Roboto"/>
                <a:sym typeface="Roboto"/>
              </a:rPr>
              <a:t>.</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3" name="Picture 2">
            <a:extLst>
              <a:ext uri="{FF2B5EF4-FFF2-40B4-BE49-F238E27FC236}">
                <a16:creationId xmlns:a16="http://schemas.microsoft.com/office/drawing/2014/main" id="{2FF3B373-3A21-8A65-F39C-8E7A999A6F08}"/>
              </a:ext>
            </a:extLst>
          </p:cNvPr>
          <p:cNvPicPr>
            <a:picLocks noChangeAspect="1"/>
          </p:cNvPicPr>
          <p:nvPr/>
        </p:nvPicPr>
        <p:blipFill>
          <a:blip r:embed="rId4"/>
          <a:stretch>
            <a:fillRect/>
          </a:stretch>
        </p:blipFill>
        <p:spPr>
          <a:xfrm>
            <a:off x="1288172" y="1983612"/>
            <a:ext cx="6567656" cy="2747211"/>
          </a:xfrm>
          <a:prstGeom prst="rect">
            <a:avLst/>
          </a:prstGeom>
        </p:spPr>
      </p:pic>
    </p:spTree>
    <p:extLst>
      <p:ext uri="{BB962C8B-B14F-4D97-AF65-F5344CB8AC3E}">
        <p14:creationId xmlns:p14="http://schemas.microsoft.com/office/powerpoint/2010/main" val="18226434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400" b="1" dirty="0">
                <a:solidFill>
                  <a:srgbClr val="2F0B52"/>
                </a:solidFill>
                <a:latin typeface="Nunito"/>
                <a:ea typeface="Nunito"/>
                <a:cs typeface="Nunito"/>
                <a:sym typeface="Nunito"/>
              </a:rPr>
              <a:t>“No meio do caminho tinha uma pedra” </a:t>
            </a:r>
            <a:r>
              <a:rPr lang="pt-BR" sz="900" b="1" dirty="0">
                <a:solidFill>
                  <a:srgbClr val="2F0B52"/>
                </a:solidFill>
                <a:latin typeface="Nunito"/>
                <a:ea typeface="Nunito"/>
                <a:cs typeface="Nunito"/>
                <a:sym typeface="Nunito"/>
              </a:rPr>
              <a:t>... (Carlos Drummond de Andrade)</a:t>
            </a:r>
          </a:p>
        </p:txBody>
      </p:sp>
      <p:sp>
        <p:nvSpPr>
          <p:cNvPr id="122" name="Google Shape;122;p15"/>
          <p:cNvSpPr txBox="1"/>
          <p:nvPr/>
        </p:nvSpPr>
        <p:spPr>
          <a:xfrm>
            <a:off x="720000" y="1187101"/>
            <a:ext cx="7847775" cy="713262"/>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b="1" dirty="0">
                <a:solidFill>
                  <a:srgbClr val="241826"/>
                </a:solidFill>
                <a:latin typeface="Roboto"/>
                <a:ea typeface="Roboto"/>
                <a:cs typeface="Roboto"/>
                <a:sym typeface="Roboto"/>
              </a:rPr>
              <a:t>A parte mais chata da história: como incluir um novo registro?</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Após a criação do contexto, o que nos interessa está no bloco “</a:t>
            </a:r>
            <a:r>
              <a:rPr lang="pt-BR" sz="1200" b="1" dirty="0">
                <a:solidFill>
                  <a:srgbClr val="241826"/>
                </a:solidFill>
                <a:latin typeface="Roboto"/>
                <a:ea typeface="Roboto"/>
                <a:cs typeface="Roboto"/>
                <a:sym typeface="Roboto"/>
              </a:rPr>
              <a:t>IF LET ...</a:t>
            </a:r>
            <a:r>
              <a:rPr lang="pt-BR" sz="1200" dirty="0">
                <a:solidFill>
                  <a:srgbClr val="241826"/>
                </a:solidFill>
                <a:latin typeface="Roboto"/>
                <a:ea typeface="Roboto"/>
                <a:cs typeface="Roboto"/>
                <a:sym typeface="Roboto"/>
              </a:rPr>
              <a:t>”, onde criamos o </a:t>
            </a:r>
            <a:r>
              <a:rPr lang="pt-BR" sz="1200" b="1" dirty="0" err="1">
                <a:solidFill>
                  <a:srgbClr val="241826"/>
                </a:solidFill>
                <a:latin typeface="Roboto"/>
                <a:ea typeface="Roboto"/>
                <a:cs typeface="Roboto"/>
                <a:sym typeface="Roboto"/>
              </a:rPr>
              <a:t>NSEntityDescription</a:t>
            </a:r>
            <a:r>
              <a:rPr lang="pt-BR" sz="1200" dirty="0">
                <a:solidFill>
                  <a:srgbClr val="241826"/>
                </a:solidFill>
                <a:latin typeface="Roboto"/>
                <a:ea typeface="Roboto"/>
                <a:cs typeface="Roboto"/>
                <a:sym typeface="Roboto"/>
              </a:rPr>
              <a:t>.</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sp>
        <p:nvSpPr>
          <p:cNvPr id="4" name="Google Shape;122;p15">
            <a:extLst>
              <a:ext uri="{FF2B5EF4-FFF2-40B4-BE49-F238E27FC236}">
                <a16:creationId xmlns:a16="http://schemas.microsoft.com/office/drawing/2014/main" id="{436C72C2-6276-2957-4A10-76BACBEB926E}"/>
              </a:ext>
            </a:extLst>
          </p:cNvPr>
          <p:cNvSpPr txBox="1"/>
          <p:nvPr/>
        </p:nvSpPr>
        <p:spPr>
          <a:xfrm>
            <a:off x="578487" y="2886507"/>
            <a:ext cx="7847775" cy="1844316"/>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O bloco “</a:t>
            </a:r>
            <a:r>
              <a:rPr lang="pt-BR" sz="1200" dirty="0" err="1">
                <a:solidFill>
                  <a:srgbClr val="241826"/>
                </a:solidFill>
                <a:latin typeface="Roboto"/>
                <a:ea typeface="Roboto"/>
                <a:cs typeface="Roboto"/>
                <a:sym typeface="Roboto"/>
              </a:rPr>
              <a:t>if</a:t>
            </a:r>
            <a:r>
              <a:rPr lang="pt-BR" sz="1200" dirty="0">
                <a:solidFill>
                  <a:srgbClr val="241826"/>
                </a:solidFill>
                <a:latin typeface="Roboto"/>
                <a:ea typeface="Roboto"/>
                <a:cs typeface="Roboto"/>
                <a:sym typeface="Roboto"/>
              </a:rPr>
              <a:t> </a:t>
            </a:r>
            <a:r>
              <a:rPr lang="pt-BR" sz="1200" dirty="0" err="1">
                <a:solidFill>
                  <a:srgbClr val="241826"/>
                </a:solidFill>
                <a:latin typeface="Roboto"/>
                <a:ea typeface="Roboto"/>
                <a:cs typeface="Roboto"/>
                <a:sym typeface="Roboto"/>
              </a:rPr>
              <a:t>let</a:t>
            </a:r>
            <a:r>
              <a:rPr lang="pt-BR" sz="1200" dirty="0">
                <a:solidFill>
                  <a:srgbClr val="241826"/>
                </a:solidFill>
                <a:latin typeface="Roboto"/>
                <a:ea typeface="Roboto"/>
                <a:cs typeface="Roboto"/>
                <a:sym typeface="Roboto"/>
              </a:rPr>
              <a:t>” tenta gerar um objeto </a:t>
            </a:r>
            <a:r>
              <a:rPr lang="pt-BR" sz="1200" b="1" dirty="0" err="1">
                <a:solidFill>
                  <a:srgbClr val="241826"/>
                </a:solidFill>
                <a:latin typeface="Roboto"/>
                <a:ea typeface="Roboto"/>
                <a:cs typeface="Roboto"/>
                <a:sym typeface="Roboto"/>
              </a:rPr>
              <a:t>NSEntityDescription</a:t>
            </a:r>
            <a:r>
              <a:rPr lang="pt-BR" sz="1200" dirty="0">
                <a:solidFill>
                  <a:srgbClr val="241826"/>
                </a:solidFill>
                <a:latin typeface="Roboto"/>
                <a:ea typeface="Roboto"/>
                <a:cs typeface="Roboto"/>
                <a:sym typeface="Roboto"/>
              </a:rPr>
              <a:t> à partir da entidade “</a:t>
            </a:r>
            <a:r>
              <a:rPr lang="pt-BR" sz="1200" dirty="0" err="1">
                <a:solidFill>
                  <a:srgbClr val="241826"/>
                </a:solidFill>
                <a:latin typeface="Roboto"/>
                <a:ea typeface="Roboto"/>
                <a:cs typeface="Roboto"/>
                <a:sym typeface="Roboto"/>
              </a:rPr>
              <a:t>ContatinhoEntity</a:t>
            </a:r>
            <a:r>
              <a:rPr lang="pt-BR" sz="1200" dirty="0">
                <a:solidFill>
                  <a:srgbClr val="241826"/>
                </a:solidFill>
                <a:latin typeface="Roboto"/>
                <a:ea typeface="Roboto"/>
                <a:cs typeface="Roboto"/>
                <a:sym typeface="Roboto"/>
              </a:rPr>
              <a:t>”, e pra isso ele “busca” as informações do contexto de conexão, criado na linha anterior.</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Quando este código funciona, tudo que é necessário para criar um registro novo desta entidade está “pré-carregado”, e desde que não haja erro de digitação dos nomes das propriedades, a criação da nova entidade é “validada” e fica disponível para ser gravada no Core Data.</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Isso pode ser observado na linha imediatamente abaixo.</a:t>
            </a:r>
          </a:p>
        </p:txBody>
      </p:sp>
      <p:pic>
        <p:nvPicPr>
          <p:cNvPr id="5" name="Picture 4">
            <a:extLst>
              <a:ext uri="{FF2B5EF4-FFF2-40B4-BE49-F238E27FC236}">
                <a16:creationId xmlns:a16="http://schemas.microsoft.com/office/drawing/2014/main" id="{365FF9E1-1BDF-8DF1-5F5F-CCB15A2A8655}"/>
              </a:ext>
            </a:extLst>
          </p:cNvPr>
          <p:cNvPicPr>
            <a:picLocks noChangeAspect="1"/>
          </p:cNvPicPr>
          <p:nvPr/>
        </p:nvPicPr>
        <p:blipFill>
          <a:blip r:embed="rId4"/>
          <a:stretch>
            <a:fillRect/>
          </a:stretch>
        </p:blipFill>
        <p:spPr>
          <a:xfrm>
            <a:off x="757687" y="1965827"/>
            <a:ext cx="7772400" cy="855215"/>
          </a:xfrm>
          <a:prstGeom prst="rect">
            <a:avLst/>
          </a:prstGeom>
        </p:spPr>
      </p:pic>
    </p:spTree>
    <p:extLst>
      <p:ext uri="{BB962C8B-B14F-4D97-AF65-F5344CB8AC3E}">
        <p14:creationId xmlns:p14="http://schemas.microsoft.com/office/powerpoint/2010/main" val="5424587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400" b="1" dirty="0">
                <a:solidFill>
                  <a:srgbClr val="2F0B52"/>
                </a:solidFill>
                <a:latin typeface="Nunito"/>
                <a:ea typeface="Nunito"/>
                <a:cs typeface="Nunito"/>
                <a:sym typeface="Nunito"/>
              </a:rPr>
              <a:t>“No meio do caminho tinha uma pedra” </a:t>
            </a:r>
            <a:r>
              <a:rPr lang="pt-BR" sz="900" b="1" dirty="0">
                <a:solidFill>
                  <a:srgbClr val="2F0B52"/>
                </a:solidFill>
                <a:latin typeface="Nunito"/>
                <a:ea typeface="Nunito"/>
                <a:cs typeface="Nunito"/>
                <a:sym typeface="Nunito"/>
              </a:rPr>
              <a:t>... (Carlos Drummond de Andrade)</a:t>
            </a:r>
          </a:p>
        </p:txBody>
      </p:sp>
      <p:sp>
        <p:nvSpPr>
          <p:cNvPr id="122" name="Google Shape;122;p15"/>
          <p:cNvSpPr txBox="1"/>
          <p:nvPr/>
        </p:nvSpPr>
        <p:spPr>
          <a:xfrm>
            <a:off x="720000" y="1187101"/>
            <a:ext cx="7847775" cy="927946"/>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b="1" dirty="0">
                <a:solidFill>
                  <a:srgbClr val="241826"/>
                </a:solidFill>
                <a:latin typeface="Roboto"/>
                <a:ea typeface="Roboto"/>
                <a:cs typeface="Roboto"/>
                <a:sym typeface="Roboto"/>
              </a:rPr>
              <a:t>A parte mais chata da história: como incluir um novo registro?</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O comando subsequente cria um novo objeto </a:t>
            </a:r>
            <a:r>
              <a:rPr lang="pt-BR" sz="1200" b="1" dirty="0" err="1">
                <a:solidFill>
                  <a:srgbClr val="241826"/>
                </a:solidFill>
                <a:latin typeface="Roboto"/>
                <a:ea typeface="Roboto"/>
                <a:cs typeface="Roboto"/>
                <a:sym typeface="Roboto"/>
              </a:rPr>
              <a:t>NSManagedObject</a:t>
            </a:r>
            <a:r>
              <a:rPr lang="pt-BR" sz="1200" dirty="0">
                <a:solidFill>
                  <a:srgbClr val="241826"/>
                </a:solidFill>
                <a:latin typeface="Roboto"/>
                <a:ea typeface="Roboto"/>
                <a:cs typeface="Roboto"/>
                <a:sym typeface="Roboto"/>
              </a:rPr>
              <a:t> já no modo de inserção, utilizando a “receita” obtida através do </a:t>
            </a:r>
            <a:r>
              <a:rPr lang="pt-BR" sz="1200" b="1" dirty="0" err="1">
                <a:solidFill>
                  <a:srgbClr val="241826"/>
                </a:solidFill>
                <a:latin typeface="Roboto"/>
                <a:ea typeface="Roboto"/>
                <a:cs typeface="Roboto"/>
                <a:sym typeface="Roboto"/>
              </a:rPr>
              <a:t>NSEntityDescription</a:t>
            </a:r>
            <a:r>
              <a:rPr lang="pt-BR" sz="1200" dirty="0">
                <a:solidFill>
                  <a:srgbClr val="241826"/>
                </a:solidFill>
                <a:latin typeface="Roboto"/>
                <a:ea typeface="Roboto"/>
                <a:cs typeface="Roboto"/>
                <a:sym typeface="Roboto"/>
              </a:rPr>
              <a:t>, inclusive, já apontando para o contexto de conexão.</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5" name="Picture 4">
            <a:extLst>
              <a:ext uri="{FF2B5EF4-FFF2-40B4-BE49-F238E27FC236}">
                <a16:creationId xmlns:a16="http://schemas.microsoft.com/office/drawing/2014/main" id="{F127316E-B885-F4E1-761C-97C3A3D23211}"/>
              </a:ext>
            </a:extLst>
          </p:cNvPr>
          <p:cNvPicPr>
            <a:picLocks noChangeAspect="1"/>
          </p:cNvPicPr>
          <p:nvPr/>
        </p:nvPicPr>
        <p:blipFill>
          <a:blip r:embed="rId4"/>
          <a:stretch>
            <a:fillRect/>
          </a:stretch>
        </p:blipFill>
        <p:spPr>
          <a:xfrm>
            <a:off x="757687" y="2115047"/>
            <a:ext cx="7772400" cy="1195753"/>
          </a:xfrm>
          <a:prstGeom prst="rect">
            <a:avLst/>
          </a:prstGeom>
        </p:spPr>
      </p:pic>
      <p:sp>
        <p:nvSpPr>
          <p:cNvPr id="6" name="Google Shape;122;p15">
            <a:extLst>
              <a:ext uri="{FF2B5EF4-FFF2-40B4-BE49-F238E27FC236}">
                <a16:creationId xmlns:a16="http://schemas.microsoft.com/office/drawing/2014/main" id="{A9500F2F-97D9-3F26-88FB-7A60F2B13685}"/>
              </a:ext>
            </a:extLst>
          </p:cNvPr>
          <p:cNvSpPr txBox="1"/>
          <p:nvPr/>
        </p:nvSpPr>
        <p:spPr>
          <a:xfrm>
            <a:off x="717752" y="3414792"/>
            <a:ext cx="7847775" cy="927946"/>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O que irá nos restar, então, é configurar as propriedades corretamente, utilizando exatamente os mesmos nomes de propriedades da entidade que foi configurado lá no arquivo de Data Model (na dúvida, copia e cola o nome da propriedade do arquivo para não errar).</a:t>
            </a:r>
          </a:p>
        </p:txBody>
      </p:sp>
    </p:spTree>
    <p:extLst>
      <p:ext uri="{BB962C8B-B14F-4D97-AF65-F5344CB8AC3E}">
        <p14:creationId xmlns:p14="http://schemas.microsoft.com/office/powerpoint/2010/main" val="39780144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400" b="1" dirty="0">
                <a:solidFill>
                  <a:srgbClr val="2F0B52"/>
                </a:solidFill>
                <a:latin typeface="Nunito"/>
                <a:ea typeface="Nunito"/>
                <a:cs typeface="Nunito"/>
                <a:sym typeface="Nunito"/>
              </a:rPr>
              <a:t>“No meio do caminho tinha uma pedra” </a:t>
            </a:r>
            <a:r>
              <a:rPr lang="pt-BR" sz="900" b="1" dirty="0">
                <a:solidFill>
                  <a:srgbClr val="2F0B52"/>
                </a:solidFill>
                <a:latin typeface="Nunito"/>
                <a:ea typeface="Nunito"/>
                <a:cs typeface="Nunito"/>
                <a:sym typeface="Nunito"/>
              </a:rPr>
              <a:t>... (Carlos Drummond de Andrade)</a:t>
            </a:r>
          </a:p>
        </p:txBody>
      </p:sp>
      <p:sp>
        <p:nvSpPr>
          <p:cNvPr id="122" name="Google Shape;122;p15"/>
          <p:cNvSpPr txBox="1"/>
          <p:nvPr/>
        </p:nvSpPr>
        <p:spPr>
          <a:xfrm>
            <a:off x="720000" y="1187101"/>
            <a:ext cx="7847775" cy="385981"/>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O passo final será tão somente garantir o salvamento da “transação” dentro de um bloco DO...CATCH.</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sp>
        <p:nvSpPr>
          <p:cNvPr id="6" name="Google Shape;122;p15">
            <a:extLst>
              <a:ext uri="{FF2B5EF4-FFF2-40B4-BE49-F238E27FC236}">
                <a16:creationId xmlns:a16="http://schemas.microsoft.com/office/drawing/2014/main" id="{A9500F2F-97D9-3F26-88FB-7A60F2B13685}"/>
              </a:ext>
            </a:extLst>
          </p:cNvPr>
          <p:cNvSpPr txBox="1"/>
          <p:nvPr/>
        </p:nvSpPr>
        <p:spPr>
          <a:xfrm>
            <a:off x="717752" y="3414792"/>
            <a:ext cx="7847775" cy="927946"/>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Dessa forma, todo o processo de CRUD estará implementado em nossa aplicação.</a:t>
            </a:r>
          </a:p>
        </p:txBody>
      </p:sp>
      <p:pic>
        <p:nvPicPr>
          <p:cNvPr id="2" name="Picture 1">
            <a:extLst>
              <a:ext uri="{FF2B5EF4-FFF2-40B4-BE49-F238E27FC236}">
                <a16:creationId xmlns:a16="http://schemas.microsoft.com/office/drawing/2014/main" id="{44E5D2DC-331A-763D-988B-B5D3A7310D60}"/>
              </a:ext>
            </a:extLst>
          </p:cNvPr>
          <p:cNvPicPr>
            <a:picLocks noChangeAspect="1"/>
          </p:cNvPicPr>
          <p:nvPr/>
        </p:nvPicPr>
        <p:blipFill>
          <a:blip r:embed="rId4"/>
          <a:stretch>
            <a:fillRect/>
          </a:stretch>
        </p:blipFill>
        <p:spPr>
          <a:xfrm>
            <a:off x="774489" y="1708333"/>
            <a:ext cx="7734300" cy="1447800"/>
          </a:xfrm>
          <a:prstGeom prst="rect">
            <a:avLst/>
          </a:prstGeom>
        </p:spPr>
      </p:pic>
    </p:spTree>
    <p:extLst>
      <p:ext uri="{BB962C8B-B14F-4D97-AF65-F5344CB8AC3E}">
        <p14:creationId xmlns:p14="http://schemas.microsoft.com/office/powerpoint/2010/main" val="16427142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400" b="1" dirty="0">
                <a:solidFill>
                  <a:srgbClr val="2F0B52"/>
                </a:solidFill>
                <a:latin typeface="Nunito"/>
                <a:ea typeface="Nunito"/>
                <a:cs typeface="Nunito"/>
                <a:sym typeface="Nunito"/>
              </a:rPr>
              <a:t>Aprofundando... </a:t>
            </a:r>
            <a:endParaRPr lang="pt-BR" sz="9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847775" cy="3543722"/>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Nosso projeto da terceira etapa tinha apenas um objetivo: criar uma aplicação do zero que pudesse ser utilizada para estudos no caso do aluno estar participando de um processo seletivo/concorrendo a uma vaga de estágio.</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Neste projeto temos:</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Dois exemplos de criação de telas: </a:t>
            </a:r>
            <a:r>
              <a:rPr lang="pt-BR" sz="1200" dirty="0" err="1">
                <a:solidFill>
                  <a:srgbClr val="241826"/>
                </a:solidFill>
                <a:latin typeface="Roboto"/>
                <a:ea typeface="Roboto"/>
                <a:cs typeface="Roboto"/>
                <a:sym typeface="Roboto"/>
              </a:rPr>
              <a:t>Storyboard</a:t>
            </a:r>
            <a:r>
              <a:rPr lang="pt-BR" sz="1200" dirty="0">
                <a:solidFill>
                  <a:srgbClr val="241826"/>
                </a:solidFill>
                <a:latin typeface="Roboto"/>
                <a:ea typeface="Roboto"/>
                <a:cs typeface="Roboto"/>
                <a:sym typeface="Roboto"/>
              </a:rPr>
              <a:t> e XIB.</a:t>
            </a: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Utilização de framework externo sendo gerenciado pelo Swift </a:t>
            </a:r>
            <a:r>
              <a:rPr lang="pt-BR" sz="1200" dirty="0" err="1">
                <a:solidFill>
                  <a:srgbClr val="241826"/>
                </a:solidFill>
                <a:latin typeface="Roboto"/>
                <a:ea typeface="Roboto"/>
                <a:cs typeface="Roboto"/>
                <a:sym typeface="Roboto"/>
              </a:rPr>
              <a:t>Package</a:t>
            </a:r>
            <a:r>
              <a:rPr lang="pt-BR" sz="1200" dirty="0">
                <a:solidFill>
                  <a:srgbClr val="241826"/>
                </a:solidFill>
                <a:latin typeface="Roboto"/>
                <a:ea typeface="Roboto"/>
                <a:cs typeface="Roboto"/>
                <a:sym typeface="Roboto"/>
              </a:rPr>
              <a:t> Manager: </a:t>
            </a:r>
            <a:r>
              <a:rPr lang="pt-BR" sz="1200" dirty="0" err="1">
                <a:solidFill>
                  <a:srgbClr val="241826"/>
                </a:solidFill>
                <a:latin typeface="Roboto"/>
                <a:ea typeface="Roboto"/>
                <a:cs typeface="Roboto"/>
                <a:sym typeface="Roboto"/>
              </a:rPr>
              <a:t>Alamofire</a:t>
            </a:r>
            <a:r>
              <a:rPr lang="pt-BR" sz="1200" dirty="0">
                <a:solidFill>
                  <a:srgbClr val="241826"/>
                </a:solidFill>
                <a:latin typeface="Roboto"/>
                <a:ea typeface="Roboto"/>
                <a:cs typeface="Roboto"/>
                <a:sym typeface="Roboto"/>
              </a:rPr>
              <a:t> e Kingfisher.</a:t>
            </a: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Conexão com uma API externa real: API de </a:t>
            </a:r>
            <a:r>
              <a:rPr lang="pt-BR" sz="1200" dirty="0" err="1">
                <a:solidFill>
                  <a:srgbClr val="241826"/>
                </a:solidFill>
                <a:latin typeface="Roboto"/>
                <a:ea typeface="Roboto"/>
                <a:cs typeface="Roboto"/>
                <a:sym typeface="Roboto"/>
              </a:rPr>
              <a:t>Pokemons</a:t>
            </a:r>
            <a:r>
              <a:rPr lang="pt-BR" sz="1200" dirty="0">
                <a:solidFill>
                  <a:srgbClr val="241826"/>
                </a:solidFill>
                <a:latin typeface="Roboto"/>
                <a:ea typeface="Roboto"/>
                <a:cs typeface="Roboto"/>
                <a:sym typeface="Roboto"/>
              </a:rPr>
              <a:t> (poderia ter sido qualquer outra).</a:t>
            </a: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Mapeamento de </a:t>
            </a:r>
            <a:r>
              <a:rPr lang="pt-BR" sz="1200" dirty="0" err="1">
                <a:solidFill>
                  <a:srgbClr val="241826"/>
                </a:solidFill>
                <a:latin typeface="Roboto"/>
                <a:ea typeface="Roboto"/>
                <a:cs typeface="Roboto"/>
                <a:sym typeface="Roboto"/>
              </a:rPr>
              <a:t>JSONs</a:t>
            </a:r>
            <a:r>
              <a:rPr lang="pt-BR" sz="1200" dirty="0">
                <a:solidFill>
                  <a:srgbClr val="241826"/>
                </a:solidFill>
                <a:latin typeface="Roboto"/>
                <a:ea typeface="Roboto"/>
                <a:cs typeface="Roboto"/>
                <a:sym typeface="Roboto"/>
              </a:rPr>
              <a:t>: Nossa </a:t>
            </a:r>
            <a:r>
              <a:rPr lang="pt-BR" sz="1200" dirty="0" err="1">
                <a:solidFill>
                  <a:srgbClr val="241826"/>
                </a:solidFill>
                <a:latin typeface="Roboto"/>
                <a:ea typeface="Roboto"/>
                <a:cs typeface="Roboto"/>
                <a:sym typeface="Roboto"/>
              </a:rPr>
              <a:t>struct</a:t>
            </a:r>
            <a:r>
              <a:rPr lang="pt-BR" sz="1200" dirty="0">
                <a:solidFill>
                  <a:srgbClr val="241826"/>
                </a:solidFill>
                <a:latin typeface="Roboto"/>
                <a:ea typeface="Roboto"/>
                <a:cs typeface="Roboto"/>
                <a:sym typeface="Roboto"/>
              </a:rPr>
              <a:t> de </a:t>
            </a:r>
            <a:r>
              <a:rPr lang="pt-BR" sz="1200" dirty="0" err="1">
                <a:solidFill>
                  <a:srgbClr val="241826"/>
                </a:solidFill>
                <a:latin typeface="Roboto"/>
                <a:ea typeface="Roboto"/>
                <a:cs typeface="Roboto"/>
                <a:sym typeface="Roboto"/>
              </a:rPr>
              <a:t>Pokemons</a:t>
            </a:r>
            <a:r>
              <a:rPr lang="pt-BR" sz="1200" dirty="0">
                <a:solidFill>
                  <a:srgbClr val="241826"/>
                </a:solidFill>
                <a:latin typeface="Roboto"/>
                <a:ea typeface="Roboto"/>
                <a:cs typeface="Roboto"/>
                <a:sym typeface="Roboto"/>
              </a:rPr>
              <a:t> e suas </a:t>
            </a:r>
            <a:r>
              <a:rPr lang="pt-BR" sz="1200" dirty="0" err="1">
                <a:solidFill>
                  <a:srgbClr val="241826"/>
                </a:solidFill>
                <a:latin typeface="Roboto"/>
                <a:ea typeface="Roboto"/>
                <a:cs typeface="Roboto"/>
                <a:sym typeface="Roboto"/>
              </a:rPr>
              <a:t>sub-structs</a:t>
            </a:r>
            <a:r>
              <a:rPr lang="pt-BR" sz="1200" dirty="0">
                <a:solidFill>
                  <a:srgbClr val="241826"/>
                </a:solidFill>
                <a:latin typeface="Roboto"/>
                <a:ea typeface="Roboto"/>
                <a:cs typeface="Roboto"/>
                <a:sym typeface="Roboto"/>
              </a:rPr>
              <a:t> (que mapeiam demais propriedades).</a:t>
            </a: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Isolamento de dependência de frameworks para facilitar manutenção: Extensão de </a:t>
            </a:r>
            <a:r>
              <a:rPr lang="pt-BR" sz="1200" dirty="0" err="1">
                <a:solidFill>
                  <a:srgbClr val="241826"/>
                </a:solidFill>
                <a:latin typeface="Roboto"/>
                <a:ea typeface="Roboto"/>
                <a:cs typeface="Roboto"/>
                <a:sym typeface="Roboto"/>
              </a:rPr>
              <a:t>UIImageView</a:t>
            </a:r>
            <a:r>
              <a:rPr lang="pt-BR" sz="1200" dirty="0">
                <a:solidFill>
                  <a:srgbClr val="241826"/>
                </a:solidFill>
                <a:latin typeface="Roboto"/>
                <a:ea typeface="Roboto"/>
                <a:cs typeface="Roboto"/>
                <a:sym typeface="Roboto"/>
              </a:rPr>
              <a:t> e criação dos arquivos </a:t>
            </a:r>
            <a:r>
              <a:rPr lang="pt-BR" sz="1200" dirty="0" err="1">
                <a:solidFill>
                  <a:srgbClr val="241826"/>
                </a:solidFill>
                <a:latin typeface="Roboto"/>
                <a:ea typeface="Roboto"/>
                <a:cs typeface="Roboto"/>
                <a:sym typeface="Roboto"/>
              </a:rPr>
              <a:t>BaseError</a:t>
            </a:r>
            <a:r>
              <a:rPr lang="pt-BR" sz="1200" dirty="0">
                <a:solidFill>
                  <a:srgbClr val="241826"/>
                </a:solidFill>
                <a:latin typeface="Roboto"/>
                <a:ea typeface="Roboto"/>
                <a:cs typeface="Roboto"/>
                <a:sym typeface="Roboto"/>
              </a:rPr>
              <a:t>, </a:t>
            </a:r>
            <a:r>
              <a:rPr lang="pt-BR" sz="1200" dirty="0" err="1">
                <a:solidFill>
                  <a:srgbClr val="241826"/>
                </a:solidFill>
                <a:latin typeface="Roboto"/>
                <a:ea typeface="Roboto"/>
                <a:cs typeface="Roboto"/>
                <a:sym typeface="Roboto"/>
              </a:rPr>
              <a:t>BaseRequest</a:t>
            </a:r>
            <a:r>
              <a:rPr lang="pt-BR" sz="1200" dirty="0">
                <a:solidFill>
                  <a:srgbClr val="241826"/>
                </a:solidFill>
                <a:latin typeface="Roboto"/>
                <a:ea typeface="Roboto"/>
                <a:cs typeface="Roboto"/>
                <a:sym typeface="Roboto"/>
              </a:rPr>
              <a:t> e </a:t>
            </a:r>
            <a:r>
              <a:rPr lang="pt-BR" sz="1200" dirty="0" err="1">
                <a:solidFill>
                  <a:srgbClr val="241826"/>
                </a:solidFill>
                <a:latin typeface="Roboto"/>
                <a:ea typeface="Roboto"/>
                <a:cs typeface="Roboto"/>
                <a:sym typeface="Roboto"/>
              </a:rPr>
              <a:t>BaseService</a:t>
            </a:r>
            <a:r>
              <a:rPr lang="pt-BR" sz="1200" dirty="0">
                <a:solidFill>
                  <a:srgbClr val="241826"/>
                </a:solidFill>
                <a:latin typeface="Roboto"/>
                <a:ea typeface="Roboto"/>
                <a:cs typeface="Roboto"/>
                <a:sym typeface="Roboto"/>
              </a:rPr>
              <a:t>.</a:t>
            </a: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Persistência de dados: utilização de Core Data na última etapa do projeto (e o conteúdo deste arquivo).</a:t>
            </a: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E finalmente, um arquivo compactado completo contendo todo o projeto de forma que o aluno possa salvar e consultar futuramente par fins de estudo: </a:t>
            </a:r>
            <a:r>
              <a:rPr lang="pt-BR" sz="1200" b="1" dirty="0">
                <a:solidFill>
                  <a:srgbClr val="241826"/>
                </a:solidFill>
                <a:latin typeface="Roboto"/>
                <a:ea typeface="Roboto"/>
                <a:cs typeface="Roboto"/>
                <a:sym typeface="Roboto"/>
              </a:rPr>
              <a:t>projeto este disponibilizado no mural (postado dia 13/11)</a:t>
            </a:r>
            <a:r>
              <a:rPr lang="pt-BR" sz="1200" dirty="0">
                <a:solidFill>
                  <a:srgbClr val="241826"/>
                </a:solidFill>
                <a:latin typeface="Roboto"/>
                <a:ea typeface="Roboto"/>
                <a:cs typeface="Roboto"/>
                <a:sym typeface="Roboto"/>
              </a:rPr>
              <a:t>.</a:t>
            </a:r>
          </a:p>
          <a:p>
            <a:pPr marL="196850" lvl="0" indent="-171450" algn="just" rtl="0">
              <a:spcBef>
                <a:spcPts val="0"/>
              </a:spcBef>
              <a:spcAft>
                <a:spcPts val="0"/>
              </a:spcAft>
              <a:buClr>
                <a:srgbClr val="73BF4F"/>
              </a:buClr>
              <a:buSzPts val="1400"/>
              <a:buFont typeface="Wingdings" pitchFamily="2" charset="2"/>
              <a:buChar char="è"/>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Com isso, vencemos o conteúdo da apostila e aprofundamos um pouco mais em questões de arquitetura, </a:t>
            </a:r>
            <a:r>
              <a:rPr lang="pt-BR" sz="1200" dirty="0" err="1">
                <a:solidFill>
                  <a:srgbClr val="241826"/>
                </a:solidFill>
                <a:latin typeface="Roboto"/>
                <a:ea typeface="Roboto"/>
                <a:cs typeface="Roboto"/>
                <a:sym typeface="Roboto"/>
              </a:rPr>
              <a:t>manutenabilidade</a:t>
            </a:r>
            <a:r>
              <a:rPr lang="pt-BR" sz="1200" dirty="0">
                <a:solidFill>
                  <a:srgbClr val="241826"/>
                </a:solidFill>
                <a:latin typeface="Roboto"/>
                <a:ea typeface="Roboto"/>
                <a:cs typeface="Roboto"/>
                <a:sym typeface="Roboto"/>
              </a:rPr>
              <a:t> de código e isolamento de dependências.</a:t>
            </a:r>
          </a:p>
          <a:p>
            <a:pPr marL="196850" lvl="0" indent="-171450" algn="just" rtl="0">
              <a:spcBef>
                <a:spcPts val="0"/>
              </a:spcBef>
              <a:spcAft>
                <a:spcPts val="0"/>
              </a:spcAft>
              <a:buClr>
                <a:srgbClr val="73BF4F"/>
              </a:buClr>
              <a:buSzPts val="1400"/>
              <a:buFont typeface="Wingdings" pitchFamily="2" charset="2"/>
              <a:buChar char="è"/>
            </a:pPr>
            <a:endParaRPr lang="pt-BR" sz="1200" dirty="0">
              <a:solidFill>
                <a:srgbClr val="241826"/>
              </a:solidFill>
              <a:latin typeface="Roboto"/>
              <a:ea typeface="Roboto"/>
              <a:cs typeface="Roboto"/>
              <a:sym typeface="Roboto"/>
            </a:endParaRPr>
          </a:p>
          <a:p>
            <a:pPr marL="196850" lvl="0" indent="-171450" algn="just" rtl="0">
              <a:spcBef>
                <a:spcPts val="0"/>
              </a:spcBef>
              <a:spcAft>
                <a:spcPts val="0"/>
              </a:spcAft>
              <a:buClr>
                <a:srgbClr val="73BF4F"/>
              </a:buClr>
              <a:buSzPts val="1400"/>
              <a:buFont typeface="Wingdings" pitchFamily="2" charset="2"/>
              <a:buChar char="è"/>
            </a:pPr>
            <a:endParaRPr lang="pt-BR" sz="1200" dirty="0">
              <a:solidFill>
                <a:srgbClr val="241826"/>
              </a:solidFill>
              <a:latin typeface="Roboto"/>
              <a:ea typeface="Roboto"/>
              <a:cs typeface="Roboto"/>
              <a:sym typeface="Roboto"/>
            </a:endParaRP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spTree>
    <p:extLst>
      <p:ext uri="{BB962C8B-B14F-4D97-AF65-F5344CB8AC3E}">
        <p14:creationId xmlns:p14="http://schemas.microsoft.com/office/powerpoint/2010/main" val="10486428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400" b="1" dirty="0">
                <a:solidFill>
                  <a:srgbClr val="2F0B52"/>
                </a:solidFill>
                <a:latin typeface="Nunito"/>
                <a:ea typeface="Nunito"/>
                <a:cs typeface="Nunito"/>
                <a:sym typeface="Nunito"/>
              </a:rPr>
              <a:t>Considerações Finais</a:t>
            </a:r>
            <a:endParaRPr lang="pt-BR" sz="9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847775" cy="3543722"/>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Agradeço a todos por terem acompanhado o conteúdo da disciplina e espero, sinceramente, que tenha sido proveitoso para vocês o quanto foi para mim.</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Desde o início minha principal meta era superar o conteúdo do ano anterior e explorar um pouco mais as possibilidades do desenvolvimento mobile iOS dada nossa limitada carga horária semanal, principalmente por saber que nem todos teriam disponível um equipamento Apple em casa, e por isso foi tão importante disponibilizar os horários de monitoria. Espero que tenham aproveitado esta disponibilidade.</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Eu recomendo fortemente que, para aqueles que desejam seguir no mundo de desenvolvimento iOS, sigam estes canais do YouTube que eu acredito serem muito didáticos:</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Paul Hudson: </a:t>
            </a:r>
            <a:r>
              <a:rPr lang="pt-BR" sz="1200" dirty="0" err="1">
                <a:solidFill>
                  <a:srgbClr val="241826"/>
                </a:solidFill>
                <a:latin typeface="Roboto"/>
                <a:ea typeface="Roboto"/>
                <a:cs typeface="Roboto"/>
                <a:sym typeface="Roboto"/>
              </a:rPr>
              <a:t>Hacking</a:t>
            </a:r>
            <a:r>
              <a:rPr lang="pt-BR" sz="1200" dirty="0">
                <a:solidFill>
                  <a:srgbClr val="241826"/>
                </a:solidFill>
                <a:latin typeface="Roboto"/>
                <a:ea typeface="Roboto"/>
                <a:cs typeface="Roboto"/>
                <a:sym typeface="Roboto"/>
              </a:rPr>
              <a:t> </a:t>
            </a:r>
            <a:r>
              <a:rPr lang="pt-BR" sz="1200" dirty="0" err="1">
                <a:solidFill>
                  <a:srgbClr val="241826"/>
                </a:solidFill>
                <a:latin typeface="Roboto"/>
                <a:ea typeface="Roboto"/>
                <a:cs typeface="Roboto"/>
                <a:sym typeface="Roboto"/>
              </a:rPr>
              <a:t>with</a:t>
            </a:r>
            <a:r>
              <a:rPr lang="pt-BR" sz="1200" dirty="0">
                <a:solidFill>
                  <a:srgbClr val="241826"/>
                </a:solidFill>
                <a:latin typeface="Roboto"/>
                <a:ea typeface="Roboto"/>
                <a:cs typeface="Roboto"/>
                <a:sym typeface="Roboto"/>
              </a:rPr>
              <a:t> Swift e outros temas - </a:t>
            </a:r>
            <a:r>
              <a:rPr lang="pt-BR" sz="1200" dirty="0">
                <a:solidFill>
                  <a:srgbClr val="241826"/>
                </a:solidFill>
                <a:latin typeface="Roboto"/>
                <a:ea typeface="Roboto"/>
                <a:cs typeface="Roboto"/>
                <a:sym typeface="Roboto"/>
                <a:hlinkClick r:id="rId3"/>
              </a:rPr>
              <a:t>https://www.youtube.com/@twostraws</a:t>
            </a:r>
            <a:endParaRPr lang="pt-BR" sz="1200" dirty="0">
              <a:solidFill>
                <a:srgbClr val="241826"/>
              </a:solidFill>
              <a:latin typeface="Roboto"/>
              <a:ea typeface="Roboto"/>
              <a:cs typeface="Roboto"/>
              <a:sym typeface="Roboto"/>
            </a:endParaRP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Tiago Aguiar: </a:t>
            </a:r>
            <a:r>
              <a:rPr lang="pt-BR" sz="1200" dirty="0" err="1">
                <a:solidFill>
                  <a:srgbClr val="241826"/>
                </a:solidFill>
                <a:latin typeface="Roboto"/>
                <a:ea typeface="Roboto"/>
                <a:cs typeface="Roboto"/>
                <a:sym typeface="Roboto"/>
              </a:rPr>
              <a:t>YouTuber</a:t>
            </a:r>
            <a:r>
              <a:rPr lang="pt-BR" sz="1200" dirty="0">
                <a:solidFill>
                  <a:srgbClr val="241826"/>
                </a:solidFill>
                <a:latin typeface="Roboto"/>
                <a:ea typeface="Roboto"/>
                <a:cs typeface="Roboto"/>
                <a:sym typeface="Roboto"/>
              </a:rPr>
              <a:t> brazuca desenvolvedor iOS e Android - </a:t>
            </a:r>
            <a:r>
              <a:rPr lang="pt-BR" sz="1200" dirty="0">
                <a:solidFill>
                  <a:srgbClr val="241826"/>
                </a:solidFill>
                <a:latin typeface="Roboto"/>
                <a:ea typeface="Roboto"/>
                <a:cs typeface="Roboto"/>
                <a:sym typeface="Roboto"/>
                <a:hlinkClick r:id="rId4"/>
              </a:rPr>
              <a:t>https://www.youtube.com/@TiagoAguiar</a:t>
            </a:r>
            <a:endParaRPr lang="pt-BR" sz="1200" dirty="0">
              <a:solidFill>
                <a:srgbClr val="241826"/>
              </a:solidFill>
              <a:latin typeface="Roboto"/>
              <a:ea typeface="Roboto"/>
              <a:cs typeface="Roboto"/>
              <a:sym typeface="Roboto"/>
            </a:endParaRP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rPr>
              <a:t>Sean Allen: </a:t>
            </a:r>
            <a:r>
              <a:rPr lang="pt-BR" sz="1200" dirty="0" err="1">
                <a:solidFill>
                  <a:srgbClr val="241826"/>
                </a:solidFill>
                <a:latin typeface="Roboto"/>
                <a:ea typeface="Roboto"/>
                <a:cs typeface="Roboto"/>
                <a:sym typeface="Roboto"/>
              </a:rPr>
              <a:t>YouTuber</a:t>
            </a:r>
            <a:r>
              <a:rPr lang="pt-BR" sz="1200" dirty="0">
                <a:solidFill>
                  <a:srgbClr val="241826"/>
                </a:solidFill>
                <a:latin typeface="Roboto"/>
                <a:ea typeface="Roboto"/>
                <a:cs typeface="Roboto"/>
                <a:sym typeface="Roboto"/>
              </a:rPr>
              <a:t> e divulgador iOS - </a:t>
            </a:r>
            <a:r>
              <a:rPr lang="pt-BR" sz="1200" dirty="0">
                <a:solidFill>
                  <a:srgbClr val="241826"/>
                </a:solidFill>
                <a:latin typeface="Roboto"/>
                <a:ea typeface="Roboto"/>
                <a:cs typeface="Roboto"/>
                <a:sym typeface="Roboto"/>
                <a:hlinkClick r:id="rId5"/>
              </a:rPr>
              <a:t>https://www.youtube.com/@seanallen</a:t>
            </a: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Nossa relação diária de aluno </a:t>
            </a:r>
            <a:r>
              <a:rPr lang="pt-BR" sz="1200" dirty="0" err="1">
                <a:solidFill>
                  <a:srgbClr val="241826"/>
                </a:solidFill>
                <a:latin typeface="Roboto"/>
                <a:ea typeface="Roboto"/>
                <a:cs typeface="Roboto"/>
                <a:sym typeface="Roboto"/>
              </a:rPr>
              <a:t>x</a:t>
            </a:r>
            <a:r>
              <a:rPr lang="pt-BR" sz="1200" dirty="0">
                <a:solidFill>
                  <a:srgbClr val="241826"/>
                </a:solidFill>
                <a:latin typeface="Roboto"/>
                <a:ea typeface="Roboto"/>
                <a:cs typeface="Roboto"/>
                <a:sym typeface="Roboto"/>
              </a:rPr>
              <a:t> professor está por terminar em mais alguns dias, entretanto, podemos continuar colaborando com o crescimento uns dos outros. Podem contar comigo se precisarem.</a:t>
            </a:r>
          </a:p>
          <a:p>
            <a:pPr marL="196850" lvl="0" indent="-171450" algn="just" rtl="0">
              <a:spcBef>
                <a:spcPts val="0"/>
              </a:spcBef>
              <a:spcAft>
                <a:spcPts val="0"/>
              </a:spcAft>
              <a:buClr>
                <a:srgbClr val="73BF4F"/>
              </a:buClr>
              <a:buSzPts val="1400"/>
              <a:buFont typeface="Wingdings" pitchFamily="2" charset="2"/>
              <a:buChar char="è"/>
            </a:pPr>
            <a:endParaRPr lang="pt-BR" sz="1200" dirty="0">
              <a:solidFill>
                <a:srgbClr val="241826"/>
              </a:solidFill>
              <a:latin typeface="Roboto"/>
              <a:ea typeface="Roboto"/>
              <a:cs typeface="Roboto"/>
              <a:sym typeface="Roboto"/>
            </a:endParaRP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6">
            <a:alphaModFix/>
          </a:blip>
          <a:srcRect r="68088"/>
          <a:stretch/>
        </p:blipFill>
        <p:spPr>
          <a:xfrm>
            <a:off x="8567775" y="89538"/>
            <a:ext cx="488177" cy="397375"/>
          </a:xfrm>
          <a:prstGeom prst="rect">
            <a:avLst/>
          </a:prstGeom>
          <a:noFill/>
          <a:ln>
            <a:noFill/>
          </a:ln>
        </p:spPr>
      </p:pic>
    </p:spTree>
    <p:extLst>
      <p:ext uri="{BB962C8B-B14F-4D97-AF65-F5344CB8AC3E}">
        <p14:creationId xmlns:p14="http://schemas.microsoft.com/office/powerpoint/2010/main" val="12086178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400" b="1" dirty="0">
                <a:solidFill>
                  <a:srgbClr val="2F0B52"/>
                </a:solidFill>
                <a:latin typeface="Nunito"/>
                <a:ea typeface="Nunito"/>
                <a:cs typeface="Nunito"/>
                <a:sym typeface="Nunito"/>
              </a:rPr>
              <a:t>Contatos</a:t>
            </a:r>
            <a:endParaRPr lang="pt-BR" sz="9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847775" cy="3543722"/>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Meu LinkedIn às vezes fica desabilitado para que eu tenha um pouco de sossego e pare de receber ofertas de emprego/spam (no caso é muito mais spam), entretanto, fiquem à vontade para adicionar-me (está ativo no momento).</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196850" lvl="0" indent="-171450" algn="just" rtl="0">
              <a:spcBef>
                <a:spcPts val="0"/>
              </a:spcBef>
              <a:spcAft>
                <a:spcPts val="0"/>
              </a:spcAft>
              <a:buClr>
                <a:srgbClr val="73BF4F"/>
              </a:buClr>
              <a:buSzPts val="1400"/>
              <a:buFont typeface="Wingdings" pitchFamily="2" charset="2"/>
              <a:buChar char="è"/>
            </a:pPr>
            <a:r>
              <a:rPr lang="pt-BR" sz="1200" dirty="0">
                <a:solidFill>
                  <a:srgbClr val="241826"/>
                </a:solidFill>
                <a:latin typeface="Roboto"/>
                <a:ea typeface="Roboto"/>
                <a:cs typeface="Roboto"/>
                <a:sym typeface="Roboto"/>
                <a:hlinkClick r:id="rId3"/>
              </a:rPr>
              <a:t>https://www.linkedin.com/in/sandler-giovanni-maciel-04174a19/</a:t>
            </a:r>
            <a:endParaRPr lang="pt-BR" sz="1200" dirty="0">
              <a:solidFill>
                <a:srgbClr val="241826"/>
              </a:solidFill>
              <a:latin typeface="Roboto"/>
              <a:ea typeface="Roboto"/>
              <a:cs typeface="Roboto"/>
              <a:sym typeface="Roboto"/>
            </a:endParaRPr>
          </a:p>
          <a:p>
            <a:pPr marL="196850" lvl="0" indent="-171450" algn="just" rtl="0">
              <a:spcBef>
                <a:spcPts val="0"/>
              </a:spcBef>
              <a:spcAft>
                <a:spcPts val="0"/>
              </a:spcAft>
              <a:buClr>
                <a:srgbClr val="73BF4F"/>
              </a:buClr>
              <a:buSzPts val="1400"/>
              <a:buFont typeface="Wingdings" pitchFamily="2" charset="2"/>
              <a:buChar char="è"/>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Podem enviar dúvidas para o meu e-mail pessoal, principalmente se for questões de entrevistas que porventura estejam às vésperas de participar.</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hlinkClick r:id="rId4"/>
              </a:rPr>
              <a:t>sandlergiovanni@gmail.com</a:t>
            </a: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5400" lvl="0" algn="just" rtl="0">
              <a:spcBef>
                <a:spcPts val="0"/>
              </a:spcBef>
              <a:spcAft>
                <a:spcPts val="0"/>
              </a:spcAft>
              <a:buClr>
                <a:srgbClr val="73BF4F"/>
              </a:buClr>
              <a:buSzPts val="1400"/>
            </a:pPr>
            <a:r>
              <a:rPr lang="pt-BR" sz="1200" dirty="0">
                <a:solidFill>
                  <a:srgbClr val="241826"/>
                </a:solidFill>
                <a:latin typeface="Roboto"/>
                <a:ea typeface="Roboto"/>
                <a:cs typeface="Roboto"/>
                <a:sym typeface="Roboto"/>
              </a:rPr>
              <a:t>Sucesso a todos e que possamos nos encontrar nessas empresas da vida, afinal, TI é um mundo pequeno.</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5">
            <a:alphaModFix/>
          </a:blip>
          <a:srcRect r="68088"/>
          <a:stretch/>
        </p:blipFill>
        <p:spPr>
          <a:xfrm>
            <a:off x="8567775" y="89538"/>
            <a:ext cx="488177" cy="397375"/>
          </a:xfrm>
          <a:prstGeom prst="rect">
            <a:avLst/>
          </a:prstGeom>
          <a:noFill/>
          <a:ln>
            <a:noFill/>
          </a:ln>
        </p:spPr>
      </p:pic>
    </p:spTree>
    <p:extLst>
      <p:ext uri="{BB962C8B-B14F-4D97-AF65-F5344CB8AC3E}">
        <p14:creationId xmlns:p14="http://schemas.microsoft.com/office/powerpoint/2010/main" val="2855357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4"/>
          <p:cNvSpPr/>
          <p:nvPr/>
        </p:nvSpPr>
        <p:spPr>
          <a:xfrm>
            <a:off x="382650"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4"/>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Bases de Dados</a:t>
            </a:r>
            <a:endParaRPr sz="3000" b="1" dirty="0">
              <a:solidFill>
                <a:srgbClr val="2F0B52"/>
              </a:solidFill>
              <a:latin typeface="Nunito"/>
              <a:ea typeface="Nunito"/>
              <a:cs typeface="Nunito"/>
              <a:sym typeface="Nunito"/>
            </a:endParaRPr>
          </a:p>
        </p:txBody>
      </p:sp>
      <p:sp>
        <p:nvSpPr>
          <p:cNvPr id="113" name="Google Shape;113;p14"/>
          <p:cNvSpPr txBox="1"/>
          <p:nvPr/>
        </p:nvSpPr>
        <p:spPr>
          <a:xfrm>
            <a:off x="720000" y="1187100"/>
            <a:ext cx="7708500" cy="3524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pt-BR" dirty="0">
                <a:solidFill>
                  <a:srgbClr val="241826"/>
                </a:solidFill>
                <a:latin typeface="Roboto"/>
                <a:ea typeface="Roboto"/>
                <a:cs typeface="Roboto"/>
                <a:sym typeface="Roboto"/>
              </a:rPr>
              <a:t>A grande maioria dos sistemas desenvolvidos nos últimos anos precisam, em um momento ou em outro, manipular informações de alguma forma – quer seja gravando e recuperando dados em disco, quer seja acessando dados em uma base de dados convencional (ou em nuvem).</a:t>
            </a:r>
          </a:p>
          <a:p>
            <a:pPr marL="0" lvl="0" indent="0" algn="just" rtl="0">
              <a:spcBef>
                <a:spcPts val="0"/>
              </a:spcBef>
              <a:spcAft>
                <a:spcPts val="0"/>
              </a:spcAft>
              <a:buNone/>
            </a:pPr>
            <a:endParaRPr lang="pt-BR" dirty="0">
              <a:solidFill>
                <a:srgbClr val="241826"/>
              </a:solidFill>
              <a:latin typeface="Roboto"/>
              <a:ea typeface="Roboto"/>
              <a:cs typeface="Roboto"/>
              <a:sym typeface="Roboto"/>
            </a:endParaRPr>
          </a:p>
          <a:p>
            <a:pPr marL="0" lvl="0" indent="0" algn="just" rtl="0">
              <a:spcBef>
                <a:spcPts val="0"/>
              </a:spcBef>
              <a:spcAft>
                <a:spcPts val="0"/>
              </a:spcAft>
              <a:buNone/>
            </a:pPr>
            <a:r>
              <a:rPr lang="pt-BR" dirty="0">
                <a:solidFill>
                  <a:srgbClr val="241826"/>
                </a:solidFill>
                <a:latin typeface="Roboto"/>
                <a:ea typeface="Roboto"/>
                <a:cs typeface="Roboto"/>
                <a:sym typeface="Roboto"/>
              </a:rPr>
              <a:t>O grande problema em se utilizar a persistência de informações em disco através de arquivos (texto principalmente), é ficar serializando/</a:t>
            </a:r>
            <a:r>
              <a:rPr lang="pt-BR" dirty="0" err="1">
                <a:solidFill>
                  <a:srgbClr val="241826"/>
                </a:solidFill>
                <a:latin typeface="Roboto"/>
                <a:ea typeface="Roboto"/>
                <a:cs typeface="Roboto"/>
                <a:sym typeface="Roboto"/>
              </a:rPr>
              <a:t>deserializando</a:t>
            </a:r>
            <a:r>
              <a:rPr lang="pt-BR" dirty="0">
                <a:solidFill>
                  <a:srgbClr val="241826"/>
                </a:solidFill>
                <a:latin typeface="Roboto"/>
                <a:ea typeface="Roboto"/>
                <a:cs typeface="Roboto"/>
                <a:sym typeface="Roboto"/>
              </a:rPr>
              <a:t> estes arquivos (conforme pudemos ver na prática, em nossos exercícios, utilizando o </a:t>
            </a:r>
            <a:r>
              <a:rPr lang="pt-BR" dirty="0" err="1">
                <a:solidFill>
                  <a:srgbClr val="241826"/>
                </a:solidFill>
                <a:latin typeface="Roboto"/>
                <a:ea typeface="Roboto"/>
                <a:cs typeface="Roboto"/>
                <a:sym typeface="Roboto"/>
              </a:rPr>
              <a:t>UserDefaults</a:t>
            </a:r>
            <a:r>
              <a:rPr lang="pt-BR" dirty="0">
                <a:solidFill>
                  <a:srgbClr val="241826"/>
                </a:solidFill>
                <a:latin typeface="Roboto"/>
                <a:ea typeface="Roboto"/>
                <a:cs typeface="Roboto"/>
                <a:sym typeface="Roboto"/>
              </a:rPr>
              <a:t>), um processo lento. </a:t>
            </a:r>
          </a:p>
          <a:p>
            <a:pPr marL="0" lvl="0" indent="0" algn="just" rtl="0">
              <a:spcBef>
                <a:spcPts val="0"/>
              </a:spcBef>
              <a:spcAft>
                <a:spcPts val="0"/>
              </a:spcAft>
              <a:buNone/>
            </a:pPr>
            <a:endParaRPr lang="pt-BR" dirty="0">
              <a:solidFill>
                <a:srgbClr val="241826"/>
              </a:solidFill>
              <a:latin typeface="Roboto"/>
              <a:ea typeface="Roboto"/>
              <a:cs typeface="Roboto"/>
              <a:sym typeface="Roboto"/>
            </a:endParaRPr>
          </a:p>
          <a:p>
            <a:pPr marL="0" lvl="0" indent="0" algn="just" rtl="0">
              <a:spcBef>
                <a:spcPts val="0"/>
              </a:spcBef>
              <a:spcAft>
                <a:spcPts val="0"/>
              </a:spcAft>
              <a:buNone/>
            </a:pPr>
            <a:r>
              <a:rPr lang="pt-BR" dirty="0">
                <a:solidFill>
                  <a:srgbClr val="241826"/>
                </a:solidFill>
                <a:latin typeface="Roboto"/>
                <a:ea typeface="Roboto"/>
                <a:cs typeface="Roboto"/>
                <a:sym typeface="Roboto"/>
              </a:rPr>
              <a:t>Imagine abrir um arquivo com alguns megabites, percorrer parte deste arquivo até encontrar a informação necessária, alterar (ou remover), salvar o arquivo novamente garantindo as devidas consistência – retrabalho e mais retrabalho em cada novo sistema que criarmos.</a:t>
            </a:r>
            <a:br>
              <a:rPr lang="pt-BR" dirty="0">
                <a:solidFill>
                  <a:srgbClr val="241826"/>
                </a:solidFill>
                <a:latin typeface="Roboto"/>
                <a:ea typeface="Roboto"/>
                <a:cs typeface="Roboto"/>
                <a:sym typeface="Roboto"/>
              </a:rPr>
            </a:br>
            <a:endParaRPr lang="pt-BR" dirty="0">
              <a:solidFill>
                <a:srgbClr val="241826"/>
              </a:solidFill>
              <a:latin typeface="Roboto"/>
              <a:ea typeface="Roboto"/>
              <a:cs typeface="Roboto"/>
              <a:sym typeface="Roboto"/>
            </a:endParaRPr>
          </a:p>
          <a:p>
            <a:pPr marL="0" lvl="0" indent="0" algn="just" rtl="0">
              <a:spcBef>
                <a:spcPts val="0"/>
              </a:spcBef>
              <a:spcAft>
                <a:spcPts val="0"/>
              </a:spcAft>
              <a:buNone/>
            </a:pPr>
            <a:r>
              <a:rPr lang="pt-BR" dirty="0">
                <a:solidFill>
                  <a:srgbClr val="241826"/>
                </a:solidFill>
                <a:latin typeface="Roboto"/>
                <a:ea typeface="Roboto"/>
                <a:cs typeface="Roboto"/>
                <a:sym typeface="Roboto"/>
              </a:rPr>
              <a:t>É justamente neste ponto que as bases de dados nos poupam tempo, pois esta inteligência para adicionar uma informação, recuperá-la – e todas as outras formas de manipulação de dados – já estão resolvidas por estas ferramentas, bastando utilizarmos o que já está implementado.</a:t>
            </a:r>
            <a:endParaRPr dirty="0">
              <a:solidFill>
                <a:srgbClr val="241826"/>
              </a:solidFill>
              <a:latin typeface="Roboto"/>
              <a:ea typeface="Roboto"/>
              <a:cs typeface="Roboto"/>
              <a:sym typeface="Roboto"/>
            </a:endParaRPr>
          </a:p>
        </p:txBody>
      </p:sp>
      <p:sp>
        <p:nvSpPr>
          <p:cNvPr id="114" name="Google Shape;114;p14"/>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sz="900" dirty="0">
              <a:solidFill>
                <a:srgbClr val="241826"/>
              </a:solidFill>
              <a:latin typeface="Roboto"/>
              <a:ea typeface="Roboto"/>
              <a:cs typeface="Roboto"/>
              <a:sym typeface="Roboto"/>
            </a:endParaRPr>
          </a:p>
        </p:txBody>
      </p:sp>
      <p:pic>
        <p:nvPicPr>
          <p:cNvPr id="115" name="Google Shape;115;p14"/>
          <p:cNvPicPr preferRelativeResize="0"/>
          <p:nvPr/>
        </p:nvPicPr>
        <p:blipFill rotWithShape="1">
          <a:blip r:embed="rId3">
            <a:alphaModFix/>
          </a:blip>
          <a:srcRect r="68088"/>
          <a:stretch/>
        </p:blipFill>
        <p:spPr>
          <a:xfrm>
            <a:off x="8567775" y="89538"/>
            <a:ext cx="488177" cy="397375"/>
          </a:xfrm>
          <a:prstGeom prst="rect">
            <a:avLst/>
          </a:prstGeom>
          <a:noFill/>
          <a:ln>
            <a:noFill/>
          </a:ln>
        </p:spPr>
      </p:pic>
    </p:spTree>
    <p:extLst>
      <p:ext uri="{BB962C8B-B14F-4D97-AF65-F5344CB8AC3E}">
        <p14:creationId xmlns:p14="http://schemas.microsoft.com/office/powerpoint/2010/main" val="3953720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4"/>
          <p:cNvSpPr/>
          <p:nvPr/>
        </p:nvSpPr>
        <p:spPr>
          <a:xfrm>
            <a:off x="382650"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4"/>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O que é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a:t>
            </a:r>
            <a:endParaRPr sz="3000" b="1" dirty="0">
              <a:solidFill>
                <a:srgbClr val="2F0B52"/>
              </a:solidFill>
              <a:latin typeface="Nunito"/>
              <a:ea typeface="Nunito"/>
              <a:cs typeface="Nunito"/>
              <a:sym typeface="Nunito"/>
            </a:endParaRPr>
          </a:p>
        </p:txBody>
      </p:sp>
      <p:sp>
        <p:nvSpPr>
          <p:cNvPr id="113" name="Google Shape;113;p14"/>
          <p:cNvSpPr txBox="1"/>
          <p:nvPr/>
        </p:nvSpPr>
        <p:spPr>
          <a:xfrm>
            <a:off x="720000" y="1187100"/>
            <a:ext cx="7708500" cy="3524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pt-BR" dirty="0">
                <a:solidFill>
                  <a:srgbClr val="241826"/>
                </a:solidFill>
                <a:latin typeface="Roboto"/>
                <a:ea typeface="Roboto"/>
                <a:cs typeface="Roboto"/>
                <a:sym typeface="Roboto"/>
              </a:rPr>
              <a:t>Então... É uma base de dados como outra qualquer.</a:t>
            </a:r>
          </a:p>
          <a:p>
            <a:pPr marL="0" lvl="0" indent="0" algn="just" rtl="0">
              <a:spcBef>
                <a:spcPts val="0"/>
              </a:spcBef>
              <a:spcAft>
                <a:spcPts val="0"/>
              </a:spcAft>
              <a:buNone/>
            </a:pPr>
            <a:endParaRPr lang="pt-BR" dirty="0">
              <a:solidFill>
                <a:srgbClr val="241826"/>
              </a:solidFill>
              <a:latin typeface="Roboto"/>
              <a:ea typeface="Roboto"/>
              <a:cs typeface="Roboto"/>
              <a:sym typeface="Roboto"/>
            </a:endParaRPr>
          </a:p>
          <a:p>
            <a:pPr marL="0" lvl="0" indent="0" algn="just" rtl="0">
              <a:spcBef>
                <a:spcPts val="0"/>
              </a:spcBef>
              <a:spcAft>
                <a:spcPts val="0"/>
              </a:spcAft>
              <a:buNone/>
            </a:pPr>
            <a:r>
              <a:rPr lang="pt-BR" dirty="0">
                <a:solidFill>
                  <a:srgbClr val="241826"/>
                </a:solidFill>
                <a:latin typeface="Roboto"/>
                <a:ea typeface="Roboto"/>
                <a:cs typeface="Roboto"/>
                <a:sym typeface="Roboto"/>
              </a:rPr>
              <a:t>Existem vários tipos de bases de dados diferentes na atualidade: bases de dados relacionais, bases de dados de cache (que manipulam dados em formato </a:t>
            </a:r>
            <a:r>
              <a:rPr lang="pt-BR" dirty="0" err="1">
                <a:solidFill>
                  <a:srgbClr val="241826"/>
                </a:solidFill>
                <a:latin typeface="Roboto"/>
                <a:ea typeface="Roboto"/>
                <a:cs typeface="Roboto"/>
                <a:sym typeface="Roboto"/>
              </a:rPr>
              <a:t>chave+valor</a:t>
            </a:r>
            <a:r>
              <a:rPr lang="pt-BR" dirty="0">
                <a:solidFill>
                  <a:srgbClr val="241826"/>
                </a:solidFill>
                <a:latin typeface="Roboto"/>
                <a:ea typeface="Roboto"/>
                <a:cs typeface="Roboto"/>
                <a:sym typeface="Roboto"/>
              </a:rPr>
              <a:t>), bases de dados orientadas a objetos e uma série de opções de mercado que atendem a cada tipo de necessidade, desde garantir integridade/consistência ou prezar pela escalabilidade.</a:t>
            </a:r>
          </a:p>
          <a:p>
            <a:pPr marL="0" lvl="0" indent="0" algn="just" rtl="0">
              <a:spcBef>
                <a:spcPts val="0"/>
              </a:spcBef>
              <a:spcAft>
                <a:spcPts val="0"/>
              </a:spcAft>
              <a:buNone/>
            </a:pPr>
            <a:endParaRPr lang="pt-BR" dirty="0">
              <a:solidFill>
                <a:srgbClr val="241826"/>
              </a:solidFill>
              <a:latin typeface="Roboto"/>
              <a:ea typeface="Roboto"/>
              <a:cs typeface="Roboto"/>
              <a:sym typeface="Roboto"/>
            </a:endParaRPr>
          </a:p>
          <a:p>
            <a:pPr marL="0" lvl="0" indent="0" algn="just" rtl="0">
              <a:spcBef>
                <a:spcPts val="0"/>
              </a:spcBef>
              <a:spcAft>
                <a:spcPts val="0"/>
              </a:spcAft>
              <a:buNone/>
            </a:pPr>
            <a:r>
              <a:rPr lang="pt-BR" dirty="0">
                <a:solidFill>
                  <a:srgbClr val="241826"/>
                </a:solidFill>
                <a:latin typeface="Roboto"/>
                <a:ea typeface="Roboto"/>
                <a:cs typeface="Roboto"/>
                <a:sym typeface="Roboto"/>
              </a:rPr>
              <a:t>No caso do </a:t>
            </a:r>
            <a:r>
              <a:rPr lang="pt-BR" dirty="0" err="1">
                <a:solidFill>
                  <a:srgbClr val="241826"/>
                </a:solidFill>
                <a:latin typeface="Roboto"/>
                <a:ea typeface="Roboto"/>
                <a:cs typeface="Roboto"/>
                <a:sym typeface="Roboto"/>
              </a:rPr>
              <a:t>CoreData</a:t>
            </a:r>
            <a:r>
              <a:rPr lang="pt-BR" dirty="0">
                <a:solidFill>
                  <a:srgbClr val="241826"/>
                </a:solidFill>
                <a:latin typeface="Roboto"/>
                <a:ea typeface="Roboto"/>
                <a:cs typeface="Roboto"/>
                <a:sym typeface="Roboto"/>
              </a:rPr>
              <a:t>, o que temos é uma base de dados para fins de uso local (nativa - no contexto da nossa aplicação iOS), uma ferramenta bem versátil que pode ser utilizada para gravar volumes de informações muito mais interessantes do que seríamos capazes utilizando o </a:t>
            </a:r>
            <a:r>
              <a:rPr lang="pt-BR" dirty="0" err="1">
                <a:solidFill>
                  <a:srgbClr val="241826"/>
                </a:solidFill>
                <a:latin typeface="Roboto"/>
                <a:ea typeface="Roboto"/>
                <a:cs typeface="Roboto"/>
                <a:sym typeface="Roboto"/>
              </a:rPr>
              <a:t>UserDefaults</a:t>
            </a:r>
            <a:r>
              <a:rPr lang="pt-BR" dirty="0">
                <a:solidFill>
                  <a:srgbClr val="241826"/>
                </a:solidFill>
                <a:latin typeface="Roboto"/>
                <a:ea typeface="Roboto"/>
                <a:cs typeface="Roboto"/>
                <a:sym typeface="Roboto"/>
              </a:rPr>
              <a:t>.</a:t>
            </a:r>
          </a:p>
          <a:p>
            <a:pPr marL="0" lvl="0" indent="0" algn="just" rtl="0">
              <a:spcBef>
                <a:spcPts val="0"/>
              </a:spcBef>
              <a:spcAft>
                <a:spcPts val="0"/>
              </a:spcAft>
              <a:buNone/>
            </a:pPr>
            <a:endParaRPr lang="pt-BR" dirty="0">
              <a:solidFill>
                <a:srgbClr val="241826"/>
              </a:solidFill>
              <a:latin typeface="Roboto"/>
              <a:ea typeface="Roboto"/>
              <a:cs typeface="Roboto"/>
              <a:sym typeface="Roboto"/>
            </a:endParaRPr>
          </a:p>
          <a:p>
            <a:pPr marL="0" lvl="0" indent="0" algn="just" rtl="0">
              <a:spcBef>
                <a:spcPts val="0"/>
              </a:spcBef>
              <a:spcAft>
                <a:spcPts val="0"/>
              </a:spcAft>
              <a:buNone/>
            </a:pPr>
            <a:r>
              <a:rPr lang="pt-BR" dirty="0">
                <a:solidFill>
                  <a:srgbClr val="241826"/>
                </a:solidFill>
                <a:latin typeface="Roboto"/>
                <a:ea typeface="Roboto"/>
                <a:cs typeface="Roboto"/>
                <a:sym typeface="Roboto"/>
              </a:rPr>
              <a:t>O dado interessante sobre o </a:t>
            </a:r>
            <a:r>
              <a:rPr lang="pt-BR" dirty="0" err="1">
                <a:solidFill>
                  <a:srgbClr val="241826"/>
                </a:solidFill>
                <a:latin typeface="Roboto"/>
                <a:ea typeface="Roboto"/>
                <a:cs typeface="Roboto"/>
                <a:sym typeface="Roboto"/>
              </a:rPr>
              <a:t>CoreData</a:t>
            </a:r>
            <a:r>
              <a:rPr lang="pt-BR" dirty="0">
                <a:solidFill>
                  <a:srgbClr val="241826"/>
                </a:solidFill>
                <a:latin typeface="Roboto"/>
                <a:ea typeface="Roboto"/>
                <a:cs typeface="Roboto"/>
                <a:sym typeface="Roboto"/>
              </a:rPr>
              <a:t> é que trabalhamos com Entidades, que são praticamente objetos, mas, também conseguimos tratar as entidades como sendo compatíveis com dados tabulares (como uma base de dados relacional convencional), bastando para isto modelar nossas entidades como tal.</a:t>
            </a:r>
            <a:endParaRPr dirty="0">
              <a:solidFill>
                <a:srgbClr val="241826"/>
              </a:solidFill>
              <a:latin typeface="Roboto"/>
              <a:ea typeface="Roboto"/>
              <a:cs typeface="Roboto"/>
              <a:sym typeface="Roboto"/>
            </a:endParaRPr>
          </a:p>
        </p:txBody>
      </p:sp>
      <p:sp>
        <p:nvSpPr>
          <p:cNvPr id="114" name="Google Shape;114;p14"/>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sz="900" dirty="0">
              <a:solidFill>
                <a:srgbClr val="241826"/>
              </a:solidFill>
              <a:latin typeface="Roboto"/>
              <a:ea typeface="Roboto"/>
              <a:cs typeface="Roboto"/>
              <a:sym typeface="Roboto"/>
            </a:endParaRPr>
          </a:p>
        </p:txBody>
      </p:sp>
      <p:pic>
        <p:nvPicPr>
          <p:cNvPr id="115" name="Google Shape;115;p14"/>
          <p:cNvPicPr preferRelativeResize="0"/>
          <p:nvPr/>
        </p:nvPicPr>
        <p:blipFill rotWithShape="1">
          <a:blip r:embed="rId3">
            <a:alphaModFix/>
          </a:blip>
          <a:srcRect r="68088"/>
          <a:stretch/>
        </p:blipFill>
        <p:spPr>
          <a:xfrm>
            <a:off x="8567775" y="89538"/>
            <a:ext cx="488177" cy="397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4"/>
          <p:cNvSpPr/>
          <p:nvPr/>
        </p:nvSpPr>
        <p:spPr>
          <a:xfrm>
            <a:off x="382650"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4"/>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O que é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a:t>
            </a:r>
            <a:endParaRPr sz="3000" b="1" dirty="0">
              <a:solidFill>
                <a:srgbClr val="2F0B52"/>
              </a:solidFill>
              <a:latin typeface="Nunito"/>
              <a:ea typeface="Nunito"/>
              <a:cs typeface="Nunito"/>
              <a:sym typeface="Nunito"/>
            </a:endParaRPr>
          </a:p>
        </p:txBody>
      </p:sp>
      <p:sp>
        <p:nvSpPr>
          <p:cNvPr id="113" name="Google Shape;113;p14"/>
          <p:cNvSpPr txBox="1"/>
          <p:nvPr/>
        </p:nvSpPr>
        <p:spPr>
          <a:xfrm>
            <a:off x="720000" y="1187100"/>
            <a:ext cx="7708500" cy="3524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pt-BR" dirty="0">
                <a:solidFill>
                  <a:srgbClr val="241826"/>
                </a:solidFill>
                <a:latin typeface="Roboto"/>
                <a:ea typeface="Roboto"/>
                <a:cs typeface="Roboto"/>
                <a:sym typeface="Roboto"/>
              </a:rPr>
              <a:t>Podemos, então, destacar os seguintes pontos em relação ao </a:t>
            </a:r>
            <a:r>
              <a:rPr lang="pt-BR" dirty="0" err="1">
                <a:solidFill>
                  <a:srgbClr val="241826"/>
                </a:solidFill>
                <a:latin typeface="Roboto"/>
                <a:ea typeface="Roboto"/>
                <a:cs typeface="Roboto"/>
                <a:sym typeface="Roboto"/>
              </a:rPr>
              <a:t>CoreData</a:t>
            </a:r>
            <a:r>
              <a:rPr lang="pt-BR" dirty="0">
                <a:solidFill>
                  <a:srgbClr val="241826"/>
                </a:solidFill>
                <a:latin typeface="Roboto"/>
                <a:ea typeface="Roboto"/>
                <a:cs typeface="Roboto"/>
                <a:sym typeface="Roboto"/>
              </a:rPr>
              <a:t>:</a:t>
            </a:r>
            <a:br>
              <a:rPr lang="pt-BR" dirty="0">
                <a:solidFill>
                  <a:srgbClr val="241826"/>
                </a:solidFill>
                <a:latin typeface="Roboto"/>
                <a:ea typeface="Roboto"/>
                <a:cs typeface="Roboto"/>
                <a:sym typeface="Roboto"/>
              </a:rPr>
            </a:br>
            <a:endParaRPr lang="pt-BR"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dirty="0">
                <a:solidFill>
                  <a:srgbClr val="241826"/>
                </a:solidFill>
                <a:latin typeface="Roboto"/>
                <a:ea typeface="Roboto"/>
                <a:cs typeface="Roboto"/>
                <a:sym typeface="Roboto"/>
              </a:rPr>
              <a:t>É uma base de dados voltada para persistência de entidades (objetos), mas pode simular dados tabulares (entenda tabulares como dados no layout de planilhas Excel).</a:t>
            </a:r>
          </a:p>
          <a:p>
            <a:pPr marL="241300" lvl="0" indent="-215900" algn="just" rtl="0">
              <a:spcBef>
                <a:spcPts val="0"/>
              </a:spcBef>
              <a:spcAft>
                <a:spcPts val="0"/>
              </a:spcAft>
              <a:buClr>
                <a:srgbClr val="73BF4F"/>
              </a:buClr>
              <a:buSzPts val="1400"/>
              <a:buFont typeface="Anaheim"/>
              <a:buChar char="●"/>
            </a:pPr>
            <a:endParaRPr lang="pt-BR"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dirty="0">
                <a:solidFill>
                  <a:srgbClr val="241826"/>
                </a:solidFill>
                <a:latin typeface="Roboto"/>
                <a:ea typeface="Roboto"/>
                <a:cs typeface="Roboto"/>
                <a:sym typeface="Roboto"/>
              </a:rPr>
              <a:t>É uma base de dados local, feita principalmente para armazenar informações de uso da aplicação, mas também para armazenar dados passíveis de sincronismo posterior. Neste caso, podemos trabalhar de forma desconectada e sincronizar as informações com um servidor tão logo tenhamos uma conexão disponível – para casos de aplicações corporativas.</a:t>
            </a:r>
          </a:p>
          <a:p>
            <a:pPr marL="241300" lvl="0" indent="-215900" algn="just" rtl="0">
              <a:spcBef>
                <a:spcPts val="0"/>
              </a:spcBef>
              <a:spcAft>
                <a:spcPts val="0"/>
              </a:spcAft>
              <a:buClr>
                <a:srgbClr val="73BF4F"/>
              </a:buClr>
              <a:buSzPts val="1400"/>
              <a:buFont typeface="Anaheim"/>
              <a:buChar char="●"/>
            </a:pPr>
            <a:endParaRPr lang="pt-BR"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dirty="0">
                <a:solidFill>
                  <a:srgbClr val="241826"/>
                </a:solidFill>
                <a:latin typeface="Roboto"/>
                <a:ea typeface="Roboto"/>
                <a:cs typeface="Roboto"/>
                <a:sym typeface="Roboto"/>
              </a:rPr>
              <a:t>Apesar de rodar localmente, podemos sincronizar dados entre dispositivos (por exemplo, se tivermos uma aplicação que rode em iPhone e iPad, os dados do </a:t>
            </a:r>
            <a:r>
              <a:rPr lang="pt-BR" dirty="0" err="1">
                <a:solidFill>
                  <a:srgbClr val="241826"/>
                </a:solidFill>
                <a:latin typeface="Roboto"/>
                <a:ea typeface="Roboto"/>
                <a:cs typeface="Roboto"/>
                <a:sym typeface="Roboto"/>
              </a:rPr>
              <a:t>CoreData</a:t>
            </a:r>
            <a:r>
              <a:rPr lang="pt-BR" dirty="0">
                <a:solidFill>
                  <a:srgbClr val="241826"/>
                </a:solidFill>
                <a:latin typeface="Roboto"/>
                <a:ea typeface="Roboto"/>
                <a:cs typeface="Roboto"/>
                <a:sym typeface="Roboto"/>
              </a:rPr>
              <a:t> podem ser sincronizados nestes dois aparelhos mantendo a consistência das informações, e, permitindo trocar de device para continuar o trabalho – utilizando o </a:t>
            </a:r>
            <a:r>
              <a:rPr lang="pt-BR" dirty="0" err="1">
                <a:solidFill>
                  <a:srgbClr val="241826"/>
                </a:solidFill>
                <a:latin typeface="Roboto"/>
                <a:ea typeface="Roboto"/>
                <a:cs typeface="Roboto"/>
                <a:sym typeface="Roboto"/>
              </a:rPr>
              <a:t>CloudKit</a:t>
            </a:r>
            <a:r>
              <a:rPr lang="pt-BR" dirty="0">
                <a:solidFill>
                  <a:srgbClr val="241826"/>
                </a:solidFill>
                <a:latin typeface="Roboto"/>
                <a:ea typeface="Roboto"/>
                <a:cs typeface="Roboto"/>
                <a:sym typeface="Roboto"/>
              </a:rPr>
              <a:t> – desde que ambos os dispositivos tenham acesso à mesma conta/</a:t>
            </a:r>
            <a:r>
              <a:rPr lang="pt-BR" dirty="0" err="1">
                <a:solidFill>
                  <a:srgbClr val="241826"/>
                </a:solidFill>
                <a:latin typeface="Roboto"/>
                <a:ea typeface="Roboto"/>
                <a:cs typeface="Roboto"/>
                <a:sym typeface="Roboto"/>
              </a:rPr>
              <a:t>AppleId</a:t>
            </a:r>
            <a:r>
              <a:rPr lang="pt-BR" dirty="0">
                <a:solidFill>
                  <a:srgbClr val="241826"/>
                </a:solidFill>
                <a:latin typeface="Roboto"/>
                <a:ea typeface="Roboto"/>
                <a:cs typeface="Roboto"/>
                <a:sym typeface="Roboto"/>
              </a:rPr>
              <a:t>).</a:t>
            </a:r>
          </a:p>
        </p:txBody>
      </p:sp>
      <p:sp>
        <p:nvSpPr>
          <p:cNvPr id="114" name="Google Shape;114;p14"/>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sz="900" dirty="0">
              <a:solidFill>
                <a:srgbClr val="241826"/>
              </a:solidFill>
              <a:latin typeface="Roboto"/>
              <a:ea typeface="Roboto"/>
              <a:cs typeface="Roboto"/>
              <a:sym typeface="Roboto"/>
            </a:endParaRPr>
          </a:p>
        </p:txBody>
      </p:sp>
      <p:pic>
        <p:nvPicPr>
          <p:cNvPr id="115" name="Google Shape;115;p14"/>
          <p:cNvPicPr preferRelativeResize="0"/>
          <p:nvPr/>
        </p:nvPicPr>
        <p:blipFill rotWithShape="1">
          <a:blip r:embed="rId3">
            <a:alphaModFix/>
          </a:blip>
          <a:srcRect r="68088"/>
          <a:stretch/>
        </p:blipFill>
        <p:spPr>
          <a:xfrm>
            <a:off x="8567775" y="89538"/>
            <a:ext cx="488177" cy="397375"/>
          </a:xfrm>
          <a:prstGeom prst="rect">
            <a:avLst/>
          </a:prstGeom>
          <a:noFill/>
          <a:ln>
            <a:noFill/>
          </a:ln>
        </p:spPr>
      </p:pic>
    </p:spTree>
    <p:extLst>
      <p:ext uri="{BB962C8B-B14F-4D97-AF65-F5344CB8AC3E}">
        <p14:creationId xmlns:p14="http://schemas.microsoft.com/office/powerpoint/2010/main" val="3905154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4"/>
          <p:cNvSpPr/>
          <p:nvPr/>
        </p:nvSpPr>
        <p:spPr>
          <a:xfrm>
            <a:off x="382650"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4"/>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O que é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a:t>
            </a:r>
            <a:endParaRPr sz="3000" b="1" dirty="0">
              <a:solidFill>
                <a:srgbClr val="2F0B52"/>
              </a:solidFill>
              <a:latin typeface="Nunito"/>
              <a:ea typeface="Nunito"/>
              <a:cs typeface="Nunito"/>
              <a:sym typeface="Nunito"/>
            </a:endParaRPr>
          </a:p>
        </p:txBody>
      </p:sp>
      <p:sp>
        <p:nvSpPr>
          <p:cNvPr id="113" name="Google Shape;113;p14"/>
          <p:cNvSpPr txBox="1"/>
          <p:nvPr/>
        </p:nvSpPr>
        <p:spPr>
          <a:xfrm>
            <a:off x="720000" y="1187100"/>
            <a:ext cx="7708500" cy="3524700"/>
          </a:xfrm>
          <a:prstGeom prst="rect">
            <a:avLst/>
          </a:prstGeom>
          <a:noFill/>
          <a:ln>
            <a:noFill/>
          </a:ln>
        </p:spPr>
        <p:txBody>
          <a:bodyPr spcFirstLastPara="1" wrap="square" lIns="91425" tIns="91425" rIns="91425" bIns="91425" anchor="t" anchorCtr="0">
            <a:noAutofit/>
          </a:bodyPr>
          <a:lstStyle/>
          <a:p>
            <a:pPr marL="25400" lvl="0" algn="just" rtl="0">
              <a:spcBef>
                <a:spcPts val="0"/>
              </a:spcBef>
              <a:spcAft>
                <a:spcPts val="0"/>
              </a:spcAft>
              <a:buClr>
                <a:srgbClr val="73BF4F"/>
              </a:buClr>
              <a:buSzPts val="1400"/>
            </a:pPr>
            <a:endParaRPr lang="pt-BR"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dirty="0">
                <a:solidFill>
                  <a:srgbClr val="241826"/>
                </a:solidFill>
                <a:latin typeface="Roboto"/>
                <a:ea typeface="Roboto"/>
                <a:cs typeface="Roboto"/>
                <a:sym typeface="Roboto"/>
              </a:rPr>
              <a:t>O Core Data extrai a complexidade de mapeamento, além de eliminar a administração direta da base de dados através de abstrações. </a:t>
            </a:r>
          </a:p>
          <a:p>
            <a:pPr marL="241300" lvl="0" indent="-215900" algn="just" rtl="0">
              <a:spcBef>
                <a:spcPts val="0"/>
              </a:spcBef>
              <a:spcAft>
                <a:spcPts val="0"/>
              </a:spcAft>
              <a:buClr>
                <a:srgbClr val="73BF4F"/>
              </a:buClr>
              <a:buSzPts val="1400"/>
              <a:buFont typeface="Anaheim"/>
              <a:buChar char="●"/>
            </a:pPr>
            <a:endParaRPr lang="pt-BR"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dirty="0">
                <a:solidFill>
                  <a:srgbClr val="241826"/>
                </a:solidFill>
                <a:latin typeface="Roboto"/>
                <a:ea typeface="Roboto"/>
                <a:cs typeface="Roboto"/>
                <a:sym typeface="Roboto"/>
              </a:rPr>
              <a:t>Possui mecanismo de tratamento de versionamento/migração, permitindo que uma base de dados gerada em uma versão do aplicativo possa ser migrada para um novo modelo de dados tão logo o usuário atualize a versão do App, permitindo muita flexibilidade.</a:t>
            </a:r>
          </a:p>
          <a:p>
            <a:pPr marL="241300" lvl="0" indent="-215900" algn="just" rtl="0">
              <a:spcBef>
                <a:spcPts val="0"/>
              </a:spcBef>
              <a:spcAft>
                <a:spcPts val="0"/>
              </a:spcAft>
              <a:buClr>
                <a:srgbClr val="73BF4F"/>
              </a:buClr>
              <a:buSzPts val="1400"/>
              <a:buFont typeface="Anaheim"/>
              <a:buChar char="●"/>
            </a:pPr>
            <a:endParaRPr lang="pt-BR"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dirty="0">
                <a:solidFill>
                  <a:srgbClr val="241826"/>
                </a:solidFill>
                <a:latin typeface="Roboto"/>
                <a:ea typeface="Roboto"/>
                <a:cs typeface="Roboto"/>
                <a:sym typeface="Roboto"/>
              </a:rPr>
              <a:t>Permite a manipulação de dados (CRUD de uma forma geral) de modo assíncrono, e dessa forma, manipulamos as telas que acionam estes eventos de maneira bem fluida para o usuário, sem travamentos ou necessidade de </a:t>
            </a:r>
            <a:r>
              <a:rPr lang="pt-BR" dirty="0" err="1">
                <a:solidFill>
                  <a:srgbClr val="241826"/>
                </a:solidFill>
                <a:latin typeface="Roboto"/>
                <a:ea typeface="Roboto"/>
                <a:cs typeface="Roboto"/>
                <a:sym typeface="Roboto"/>
              </a:rPr>
              <a:t>loading</a:t>
            </a:r>
            <a:r>
              <a:rPr lang="pt-BR" dirty="0">
                <a:solidFill>
                  <a:srgbClr val="241826"/>
                </a:solidFill>
                <a:latin typeface="Roboto"/>
                <a:ea typeface="Roboto"/>
                <a:cs typeface="Roboto"/>
                <a:sym typeface="Roboto"/>
              </a:rPr>
              <a:t> entre os eventos.</a:t>
            </a:r>
          </a:p>
          <a:p>
            <a:pPr marL="241300" lvl="0" indent="-215900" algn="just" rtl="0">
              <a:spcBef>
                <a:spcPts val="0"/>
              </a:spcBef>
              <a:spcAft>
                <a:spcPts val="0"/>
              </a:spcAft>
              <a:buClr>
                <a:srgbClr val="73BF4F"/>
              </a:buClr>
              <a:buSzPts val="1400"/>
              <a:buFont typeface="Anaheim"/>
              <a:buChar char="●"/>
            </a:pPr>
            <a:endParaRPr lang="pt-BR"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dirty="0">
                <a:solidFill>
                  <a:srgbClr val="241826"/>
                </a:solidFill>
                <a:latin typeface="Roboto"/>
                <a:ea typeface="Roboto"/>
                <a:cs typeface="Roboto"/>
                <a:sym typeface="Roboto"/>
              </a:rPr>
              <a:t>Não é necessário utilizar instruções SQL diretamente, como feito em alguns casos de uso de </a:t>
            </a:r>
            <a:r>
              <a:rPr lang="pt-BR" dirty="0" err="1">
                <a:solidFill>
                  <a:srgbClr val="241826"/>
                </a:solidFill>
                <a:latin typeface="Roboto"/>
                <a:ea typeface="Roboto"/>
                <a:cs typeface="Roboto"/>
                <a:sym typeface="Roboto"/>
              </a:rPr>
              <a:t>SQLite</a:t>
            </a:r>
            <a:r>
              <a:rPr lang="pt-BR" dirty="0">
                <a:solidFill>
                  <a:srgbClr val="241826"/>
                </a:solidFill>
                <a:latin typeface="Roboto"/>
                <a:ea typeface="Roboto"/>
                <a:cs typeface="Roboto"/>
                <a:sym typeface="Roboto"/>
              </a:rPr>
              <a:t>, por exemplo.</a:t>
            </a:r>
          </a:p>
          <a:p>
            <a:pPr marL="241300" lvl="0" indent="-215900" algn="just" rtl="0">
              <a:spcBef>
                <a:spcPts val="0"/>
              </a:spcBef>
              <a:spcAft>
                <a:spcPts val="0"/>
              </a:spcAft>
              <a:buClr>
                <a:srgbClr val="73BF4F"/>
              </a:buClr>
              <a:buSzPts val="1400"/>
              <a:buFont typeface="Anaheim"/>
              <a:buChar char="●"/>
            </a:pPr>
            <a:endParaRPr lang="pt-BR" dirty="0">
              <a:solidFill>
                <a:srgbClr val="241826"/>
              </a:solidFill>
              <a:latin typeface="Roboto"/>
              <a:ea typeface="Roboto"/>
              <a:cs typeface="Roboto"/>
              <a:sym typeface="Roboto"/>
            </a:endParaRPr>
          </a:p>
          <a:p>
            <a:pPr marL="241300" lvl="0" indent="-215900" algn="just" rtl="0">
              <a:spcBef>
                <a:spcPts val="0"/>
              </a:spcBef>
              <a:spcAft>
                <a:spcPts val="0"/>
              </a:spcAft>
              <a:buClr>
                <a:srgbClr val="73BF4F"/>
              </a:buClr>
              <a:buSzPts val="1400"/>
              <a:buFont typeface="Anaheim"/>
              <a:buChar char="●"/>
            </a:pPr>
            <a:r>
              <a:rPr lang="pt-BR" dirty="0">
                <a:solidFill>
                  <a:srgbClr val="241826"/>
                </a:solidFill>
                <a:latin typeface="Roboto"/>
                <a:ea typeface="Roboto"/>
                <a:cs typeface="Roboto"/>
                <a:sym typeface="Roboto"/>
              </a:rPr>
              <a:t>É um sistema de base de dados extremamente leve em questões de processamento.</a:t>
            </a:r>
          </a:p>
        </p:txBody>
      </p:sp>
      <p:sp>
        <p:nvSpPr>
          <p:cNvPr id="114" name="Google Shape;114;p14"/>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sz="900" dirty="0">
              <a:solidFill>
                <a:srgbClr val="241826"/>
              </a:solidFill>
              <a:latin typeface="Roboto"/>
              <a:ea typeface="Roboto"/>
              <a:cs typeface="Roboto"/>
              <a:sym typeface="Roboto"/>
            </a:endParaRPr>
          </a:p>
        </p:txBody>
      </p:sp>
      <p:pic>
        <p:nvPicPr>
          <p:cNvPr id="115" name="Google Shape;115;p14"/>
          <p:cNvPicPr preferRelativeResize="0"/>
          <p:nvPr/>
        </p:nvPicPr>
        <p:blipFill rotWithShape="1">
          <a:blip r:embed="rId3">
            <a:alphaModFix/>
          </a:blip>
          <a:srcRect r="68088"/>
          <a:stretch/>
        </p:blipFill>
        <p:spPr>
          <a:xfrm>
            <a:off x="8567775" y="89538"/>
            <a:ext cx="488177" cy="397375"/>
          </a:xfrm>
          <a:prstGeom prst="rect">
            <a:avLst/>
          </a:prstGeom>
          <a:noFill/>
          <a:ln>
            <a:noFill/>
          </a:ln>
        </p:spPr>
      </p:pic>
    </p:spTree>
    <p:extLst>
      <p:ext uri="{BB962C8B-B14F-4D97-AF65-F5344CB8AC3E}">
        <p14:creationId xmlns:p14="http://schemas.microsoft.com/office/powerpoint/2010/main" val="2537709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como incluímos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 no projeto?</a:t>
            </a:r>
            <a:endParaRPr sz="3000" b="1" dirty="0">
              <a:solidFill>
                <a:srgbClr val="2F0B52"/>
              </a:solidFill>
              <a:latin typeface="Nunito"/>
              <a:ea typeface="Nunito"/>
              <a:cs typeface="Nunito"/>
              <a:sym typeface="Nunito"/>
            </a:endParaRPr>
          </a:p>
        </p:txBody>
      </p:sp>
      <p:sp>
        <p:nvSpPr>
          <p:cNvPr id="122" name="Google Shape;122;p15"/>
          <p:cNvSpPr txBox="1"/>
          <p:nvPr/>
        </p:nvSpPr>
        <p:spPr>
          <a:xfrm>
            <a:off x="720000" y="1187100"/>
            <a:ext cx="2174275" cy="3524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pt-BR" sz="1300" dirty="0">
                <a:solidFill>
                  <a:srgbClr val="241826"/>
                </a:solidFill>
                <a:latin typeface="Roboto"/>
                <a:ea typeface="Roboto"/>
                <a:cs typeface="Roboto"/>
                <a:sym typeface="Roboto"/>
              </a:rPr>
              <a:t>Existem duas formas. </a:t>
            </a:r>
          </a:p>
          <a:p>
            <a:pPr marL="0" lvl="0" indent="0" algn="just" rtl="0">
              <a:spcBef>
                <a:spcPts val="0"/>
              </a:spcBef>
              <a:spcAft>
                <a:spcPts val="0"/>
              </a:spcAft>
              <a:buNone/>
            </a:pPr>
            <a:endParaRPr lang="pt-BR" sz="1300" dirty="0">
              <a:solidFill>
                <a:srgbClr val="241826"/>
              </a:solidFill>
              <a:latin typeface="Roboto"/>
              <a:ea typeface="Roboto"/>
              <a:cs typeface="Roboto"/>
              <a:sym typeface="Roboto"/>
            </a:endParaRPr>
          </a:p>
          <a:p>
            <a:pPr marL="0" lvl="0" indent="0" algn="just" rtl="0">
              <a:spcBef>
                <a:spcPts val="0"/>
              </a:spcBef>
              <a:spcAft>
                <a:spcPts val="0"/>
              </a:spcAft>
              <a:buNone/>
            </a:pPr>
            <a:r>
              <a:rPr lang="pt-BR" sz="1300" dirty="0">
                <a:solidFill>
                  <a:srgbClr val="241826"/>
                </a:solidFill>
                <a:latin typeface="Roboto"/>
                <a:ea typeface="Roboto"/>
                <a:cs typeface="Roboto"/>
                <a:sym typeface="Roboto"/>
              </a:rPr>
              <a:t>Uma delas é marcando a opção de utilizarmos o </a:t>
            </a:r>
            <a:r>
              <a:rPr lang="pt-BR" sz="1300" dirty="0" err="1">
                <a:solidFill>
                  <a:srgbClr val="241826"/>
                </a:solidFill>
                <a:latin typeface="Roboto"/>
                <a:ea typeface="Roboto"/>
                <a:cs typeface="Roboto"/>
                <a:sym typeface="Roboto"/>
              </a:rPr>
              <a:t>CoreData</a:t>
            </a:r>
            <a:r>
              <a:rPr lang="pt-BR" sz="1300" dirty="0">
                <a:solidFill>
                  <a:srgbClr val="241826"/>
                </a:solidFill>
                <a:latin typeface="Roboto"/>
                <a:ea typeface="Roboto"/>
                <a:cs typeface="Roboto"/>
                <a:sym typeface="Roboto"/>
              </a:rPr>
              <a:t> no momento da criação do projeto.</a:t>
            </a:r>
            <a:endParaRPr sz="1300" dirty="0">
              <a:solidFill>
                <a:srgbClr val="241826"/>
              </a:solidFill>
              <a:latin typeface="Roboto"/>
              <a:ea typeface="Roboto"/>
              <a:cs typeface="Roboto"/>
              <a:sym typeface="Roboto"/>
            </a:endParaRPr>
          </a:p>
          <a:p>
            <a:pPr marL="0" lvl="0" indent="0" algn="l" rtl="0">
              <a:spcBef>
                <a:spcPts val="0"/>
              </a:spcBef>
              <a:spcAft>
                <a:spcPts val="0"/>
              </a:spcAft>
              <a:buNone/>
            </a:pPr>
            <a:endParaRPr sz="1300" dirty="0">
              <a:solidFill>
                <a:srgbClr val="241826"/>
              </a:solidFill>
              <a:latin typeface="Roboto"/>
              <a:ea typeface="Roboto"/>
              <a:cs typeface="Roboto"/>
              <a:sym typeface="Roboto"/>
            </a:endParaRP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2" name="Picture 1">
            <a:extLst>
              <a:ext uri="{FF2B5EF4-FFF2-40B4-BE49-F238E27FC236}">
                <a16:creationId xmlns:a16="http://schemas.microsoft.com/office/drawing/2014/main" id="{F243B583-FD79-6CF9-F91F-74A8B7A81FA0}"/>
              </a:ext>
            </a:extLst>
          </p:cNvPr>
          <p:cNvPicPr>
            <a:picLocks noChangeAspect="1"/>
          </p:cNvPicPr>
          <p:nvPr/>
        </p:nvPicPr>
        <p:blipFill>
          <a:blip r:embed="rId4"/>
          <a:stretch>
            <a:fillRect/>
          </a:stretch>
        </p:blipFill>
        <p:spPr>
          <a:xfrm>
            <a:off x="3110213" y="1187100"/>
            <a:ext cx="5457562" cy="350649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como incluímos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 no projeto?</a:t>
            </a:r>
            <a:endParaRPr sz="3000" b="1" dirty="0">
              <a:solidFill>
                <a:srgbClr val="2F0B52"/>
              </a:solidFill>
              <a:latin typeface="Nunito"/>
              <a:ea typeface="Nunito"/>
              <a:cs typeface="Nunito"/>
              <a:sym typeface="Nunito"/>
            </a:endParaRPr>
          </a:p>
        </p:txBody>
      </p:sp>
      <p:sp>
        <p:nvSpPr>
          <p:cNvPr id="122" name="Google Shape;122;p15"/>
          <p:cNvSpPr txBox="1"/>
          <p:nvPr/>
        </p:nvSpPr>
        <p:spPr>
          <a:xfrm>
            <a:off x="720000" y="1187101"/>
            <a:ext cx="7770152" cy="1444782"/>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pt-BR" sz="1200" dirty="0">
                <a:solidFill>
                  <a:srgbClr val="241826"/>
                </a:solidFill>
                <a:latin typeface="Roboto"/>
                <a:ea typeface="Roboto"/>
                <a:cs typeface="Roboto"/>
                <a:sym typeface="Roboto"/>
              </a:rPr>
              <a:t>Utilizando esta estratégia, quase tudo que vamos precisar já virá configurado na aplicação criada, que basicamente se resume em dois métodos que serão incluídos no arquivo “</a:t>
            </a:r>
            <a:r>
              <a:rPr lang="pt-BR" sz="1200" dirty="0" err="1">
                <a:solidFill>
                  <a:srgbClr val="241826"/>
                </a:solidFill>
                <a:latin typeface="Roboto"/>
                <a:ea typeface="Roboto"/>
                <a:cs typeface="Roboto"/>
                <a:sym typeface="Roboto"/>
              </a:rPr>
              <a:t>AppDelegate.swift</a:t>
            </a:r>
            <a:r>
              <a:rPr lang="pt-BR" sz="1200" dirty="0">
                <a:solidFill>
                  <a:srgbClr val="241826"/>
                </a:solidFill>
                <a:latin typeface="Roboto"/>
                <a:ea typeface="Roboto"/>
                <a:cs typeface="Roboto"/>
                <a:sym typeface="Roboto"/>
              </a:rPr>
              <a:t>”: </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41300" indent="-215900" algn="just">
              <a:buClr>
                <a:srgbClr val="73BF4F"/>
              </a:buClr>
              <a:buSzPts val="1400"/>
              <a:buFont typeface="Anaheim"/>
              <a:buChar char="●"/>
            </a:pPr>
            <a:r>
              <a:rPr lang="en-BR" sz="1200" b="1" dirty="0">
                <a:solidFill>
                  <a:srgbClr val="241826"/>
                </a:solidFill>
                <a:latin typeface="Roboto"/>
                <a:ea typeface="Roboto"/>
                <a:cs typeface="Roboto"/>
                <a:sym typeface="Roboto"/>
              </a:rPr>
              <a:t>persistentContainer: NSPersistentContainer </a:t>
            </a:r>
            <a:r>
              <a:rPr lang="en-BR" sz="1200" dirty="0">
                <a:solidFill>
                  <a:srgbClr val="241826"/>
                </a:solidFill>
                <a:latin typeface="Roboto"/>
                <a:ea typeface="Roboto"/>
                <a:cs typeface="Roboto"/>
                <a:sym typeface="Roboto"/>
              </a:rPr>
              <a:t>(que na verdade é uma variável computada)</a:t>
            </a:r>
          </a:p>
          <a:p>
            <a:pPr marL="25400" lvl="0" algn="just" rtl="0">
              <a:spcBef>
                <a:spcPts val="0"/>
              </a:spcBef>
              <a:spcAft>
                <a:spcPts val="0"/>
              </a:spcAft>
              <a:buClr>
                <a:srgbClr val="73BF4F"/>
              </a:buClr>
              <a:buSzPts val="1400"/>
            </a:pPr>
            <a:endParaRPr lang="pt-BR" sz="1200" dirty="0">
              <a:solidFill>
                <a:srgbClr val="241826"/>
              </a:solidFill>
              <a:latin typeface="Roboto"/>
              <a:ea typeface="Roboto"/>
              <a:cs typeface="Roboto"/>
              <a:sym typeface="Roboto"/>
            </a:endParaRPr>
          </a:p>
          <a:p>
            <a:pPr marL="241300" indent="-215900" algn="just">
              <a:buClr>
                <a:srgbClr val="73BF4F"/>
              </a:buClr>
              <a:buSzPts val="1400"/>
              <a:buFont typeface="Anaheim"/>
              <a:buChar char="●"/>
            </a:pPr>
            <a:r>
              <a:rPr lang="en-BR" sz="1200" b="1" dirty="0">
                <a:solidFill>
                  <a:srgbClr val="241826"/>
                </a:solidFill>
                <a:latin typeface="Roboto"/>
                <a:ea typeface="Roboto"/>
                <a:cs typeface="Roboto"/>
                <a:sym typeface="Roboto"/>
              </a:rPr>
              <a:t>saveContext </a:t>
            </a:r>
            <a:r>
              <a:rPr lang="en-BR" sz="1200" dirty="0">
                <a:solidFill>
                  <a:srgbClr val="241826"/>
                </a:solidFill>
                <a:latin typeface="Roboto"/>
                <a:ea typeface="Roboto"/>
                <a:cs typeface="Roboto"/>
                <a:sym typeface="Roboto"/>
              </a:rPr>
              <a:t>(que é o método responsável por efetuar a gravação - considere aqui “fazer o commit da transação ao persistir os dados”)</a:t>
            </a: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pic>
        <p:nvPicPr>
          <p:cNvPr id="3" name="Picture 2">
            <a:extLst>
              <a:ext uri="{FF2B5EF4-FFF2-40B4-BE49-F238E27FC236}">
                <a16:creationId xmlns:a16="http://schemas.microsoft.com/office/drawing/2014/main" id="{0F7DBEB2-174F-C753-7629-DDE45C564A41}"/>
              </a:ext>
            </a:extLst>
          </p:cNvPr>
          <p:cNvPicPr>
            <a:picLocks noChangeAspect="1"/>
          </p:cNvPicPr>
          <p:nvPr/>
        </p:nvPicPr>
        <p:blipFill>
          <a:blip r:embed="rId4"/>
          <a:stretch>
            <a:fillRect/>
          </a:stretch>
        </p:blipFill>
        <p:spPr>
          <a:xfrm>
            <a:off x="718876" y="2887845"/>
            <a:ext cx="7772400" cy="1787299"/>
          </a:xfrm>
          <a:prstGeom prst="rect">
            <a:avLst/>
          </a:prstGeom>
        </p:spPr>
      </p:pic>
    </p:spTree>
    <p:extLst>
      <p:ext uri="{BB962C8B-B14F-4D97-AF65-F5344CB8AC3E}">
        <p14:creationId xmlns:p14="http://schemas.microsoft.com/office/powerpoint/2010/main" val="25971023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380225" y="742875"/>
            <a:ext cx="8378700" cy="4139100"/>
          </a:xfrm>
          <a:prstGeom prst="rect">
            <a:avLst/>
          </a:prstGeom>
          <a:solidFill>
            <a:srgbClr val="FFFFFF"/>
          </a:solidFill>
          <a:ln>
            <a:noFill/>
          </a:ln>
          <a:effectLst>
            <a:outerShdw blurRad="142875" dist="1905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rot="-30121">
            <a:off x="720009" y="446417"/>
            <a:ext cx="7703996" cy="548721"/>
          </a:xfrm>
          <a:prstGeom prst="rect">
            <a:avLst/>
          </a:prstGeom>
          <a:solidFill>
            <a:srgbClr val="73B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3000" b="1" dirty="0">
                <a:solidFill>
                  <a:srgbClr val="2F0B52"/>
                </a:solidFill>
                <a:latin typeface="Nunito"/>
                <a:ea typeface="Nunito"/>
                <a:cs typeface="Nunito"/>
                <a:sym typeface="Nunito"/>
              </a:rPr>
              <a:t>E como incluímos o </a:t>
            </a:r>
            <a:r>
              <a:rPr lang="pt-BR" sz="3000" b="1" dirty="0" err="1">
                <a:solidFill>
                  <a:srgbClr val="2F0B52"/>
                </a:solidFill>
                <a:latin typeface="Nunito"/>
                <a:ea typeface="Nunito"/>
                <a:cs typeface="Nunito"/>
                <a:sym typeface="Nunito"/>
              </a:rPr>
              <a:t>CoreData</a:t>
            </a:r>
            <a:r>
              <a:rPr lang="pt-BR" sz="3000" b="1" dirty="0">
                <a:solidFill>
                  <a:srgbClr val="2F0B52"/>
                </a:solidFill>
                <a:latin typeface="Nunito"/>
                <a:ea typeface="Nunito"/>
                <a:cs typeface="Nunito"/>
                <a:sym typeface="Nunito"/>
              </a:rPr>
              <a:t> no projeto?</a:t>
            </a:r>
            <a:endParaRPr sz="3000" b="1" dirty="0">
              <a:solidFill>
                <a:srgbClr val="2F0B52"/>
              </a:solidFill>
              <a:latin typeface="Nunito"/>
              <a:ea typeface="Nunito"/>
              <a:cs typeface="Nunito"/>
              <a:sym typeface="Nunito"/>
            </a:endParaRPr>
          </a:p>
        </p:txBody>
      </p:sp>
      <p:sp>
        <p:nvSpPr>
          <p:cNvPr id="122" name="Google Shape;122;p15"/>
          <p:cNvSpPr txBox="1"/>
          <p:nvPr/>
        </p:nvSpPr>
        <p:spPr>
          <a:xfrm>
            <a:off x="720000" y="1187100"/>
            <a:ext cx="7770152" cy="3472363"/>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pt-BR" sz="1300" dirty="0">
                <a:solidFill>
                  <a:srgbClr val="241826"/>
                </a:solidFill>
                <a:latin typeface="Roboto"/>
                <a:ea typeface="Roboto"/>
                <a:cs typeface="Roboto"/>
                <a:sym typeface="Roboto"/>
              </a:rPr>
              <a:t>A outra opção, para o caso de já termos criado, anteriormente, um projeto sem o </a:t>
            </a:r>
            <a:r>
              <a:rPr lang="pt-BR" sz="1300" dirty="0" err="1">
                <a:solidFill>
                  <a:srgbClr val="241826"/>
                </a:solidFill>
                <a:latin typeface="Roboto"/>
                <a:ea typeface="Roboto"/>
                <a:cs typeface="Roboto"/>
                <a:sym typeface="Roboto"/>
              </a:rPr>
              <a:t>CoreData</a:t>
            </a:r>
            <a:r>
              <a:rPr lang="pt-BR" sz="1300" dirty="0">
                <a:solidFill>
                  <a:srgbClr val="241826"/>
                </a:solidFill>
                <a:latin typeface="Roboto"/>
                <a:ea typeface="Roboto"/>
                <a:cs typeface="Roboto"/>
                <a:sym typeface="Roboto"/>
              </a:rPr>
              <a:t> (talvez a necessidade de uma base de dados só tenha surgido durante o projeto, ou, em uma de suas versões posteriores – já com a aplicação disponibilizada em loja) é incluir estes pontos adicionais do arquivo </a:t>
            </a:r>
            <a:r>
              <a:rPr lang="pt-BR" sz="1300" dirty="0" err="1">
                <a:solidFill>
                  <a:srgbClr val="241826"/>
                </a:solidFill>
                <a:latin typeface="Roboto"/>
                <a:ea typeface="Roboto"/>
                <a:cs typeface="Roboto"/>
                <a:sym typeface="Roboto"/>
              </a:rPr>
              <a:t>AppDelegate</a:t>
            </a:r>
            <a:r>
              <a:rPr lang="pt-BR" sz="1300" dirty="0">
                <a:solidFill>
                  <a:srgbClr val="241826"/>
                </a:solidFill>
                <a:latin typeface="Roboto"/>
                <a:ea typeface="Roboto"/>
                <a:cs typeface="Roboto"/>
                <a:sym typeface="Roboto"/>
              </a:rPr>
              <a:t>, sinalizado no slide anterior, manualmente.</a:t>
            </a:r>
          </a:p>
          <a:p>
            <a:pPr marL="0" lvl="0" indent="0" algn="just" rtl="0">
              <a:spcBef>
                <a:spcPts val="0"/>
              </a:spcBef>
              <a:spcAft>
                <a:spcPts val="0"/>
              </a:spcAft>
              <a:buNone/>
            </a:pPr>
            <a:endParaRPr lang="pt-BR" sz="1300" dirty="0">
              <a:solidFill>
                <a:srgbClr val="241826"/>
              </a:solidFill>
              <a:latin typeface="Roboto"/>
              <a:ea typeface="Roboto"/>
              <a:cs typeface="Roboto"/>
              <a:sym typeface="Roboto"/>
            </a:endParaRPr>
          </a:p>
          <a:p>
            <a:pPr marL="0" lvl="0" indent="0" algn="just" rtl="0">
              <a:spcBef>
                <a:spcPts val="0"/>
              </a:spcBef>
              <a:spcAft>
                <a:spcPts val="0"/>
              </a:spcAft>
              <a:buNone/>
            </a:pPr>
            <a:r>
              <a:rPr lang="pt-BR" sz="1300" dirty="0">
                <a:solidFill>
                  <a:srgbClr val="241826"/>
                </a:solidFill>
                <a:latin typeface="Roboto"/>
                <a:ea typeface="Roboto"/>
                <a:cs typeface="Roboto"/>
                <a:sym typeface="Roboto"/>
              </a:rPr>
              <a:t>Só que não...</a:t>
            </a:r>
          </a:p>
          <a:p>
            <a:pPr marL="0" lvl="0" indent="0" algn="just" rtl="0">
              <a:spcBef>
                <a:spcPts val="0"/>
              </a:spcBef>
              <a:spcAft>
                <a:spcPts val="0"/>
              </a:spcAft>
              <a:buNone/>
            </a:pPr>
            <a:endParaRPr lang="pt-BR" sz="1300" dirty="0">
              <a:solidFill>
                <a:srgbClr val="241826"/>
              </a:solidFill>
              <a:latin typeface="Roboto"/>
              <a:ea typeface="Roboto"/>
              <a:cs typeface="Roboto"/>
              <a:sym typeface="Roboto"/>
            </a:endParaRPr>
          </a:p>
          <a:p>
            <a:pPr marL="0" lvl="0" indent="0" algn="just" rtl="0">
              <a:spcBef>
                <a:spcPts val="0"/>
              </a:spcBef>
              <a:spcAft>
                <a:spcPts val="0"/>
              </a:spcAft>
              <a:buNone/>
            </a:pPr>
            <a:r>
              <a:rPr lang="pt-BR" sz="1300" dirty="0">
                <a:solidFill>
                  <a:srgbClr val="241826"/>
                </a:solidFill>
                <a:latin typeface="Roboto"/>
                <a:ea typeface="Roboto"/>
                <a:cs typeface="Roboto"/>
                <a:sym typeface="Roboto"/>
              </a:rPr>
              <a:t>Normalmente fazemos, para evitar erros, conforme fizemos em sala de aula: copiamos e colamos de um projeto existente (quem nunca?).</a:t>
            </a:r>
          </a:p>
          <a:p>
            <a:pPr marL="0" lvl="0" indent="0" algn="just" rtl="0">
              <a:spcBef>
                <a:spcPts val="0"/>
              </a:spcBef>
              <a:spcAft>
                <a:spcPts val="0"/>
              </a:spcAft>
              <a:buNone/>
            </a:pPr>
            <a:endParaRPr lang="pt-BR" sz="1300" dirty="0">
              <a:solidFill>
                <a:srgbClr val="241826"/>
              </a:solidFill>
              <a:latin typeface="Roboto"/>
              <a:ea typeface="Roboto"/>
              <a:cs typeface="Roboto"/>
              <a:sym typeface="Roboto"/>
            </a:endParaRPr>
          </a:p>
          <a:p>
            <a:pPr marL="0" lvl="0" indent="0" algn="just" rtl="0">
              <a:spcBef>
                <a:spcPts val="0"/>
              </a:spcBef>
              <a:spcAft>
                <a:spcPts val="0"/>
              </a:spcAft>
              <a:buNone/>
            </a:pPr>
            <a:r>
              <a:rPr lang="pt-BR" sz="1300" dirty="0">
                <a:solidFill>
                  <a:srgbClr val="241826"/>
                </a:solidFill>
                <a:latin typeface="Roboto"/>
                <a:ea typeface="Roboto"/>
                <a:cs typeface="Roboto"/>
                <a:sym typeface="Roboto"/>
              </a:rPr>
              <a:t>Acredite, os melhores arquitetos de software desse planeta certamente já copiaram e colaram código – não seja xiita quanto a isso.</a:t>
            </a:r>
            <a:endParaRPr lang="en-BR" sz="1300" dirty="0">
              <a:solidFill>
                <a:srgbClr val="241826"/>
              </a:solidFill>
              <a:latin typeface="Roboto"/>
              <a:ea typeface="Roboto"/>
              <a:cs typeface="Roboto"/>
              <a:sym typeface="Roboto"/>
            </a:endParaRPr>
          </a:p>
        </p:txBody>
      </p:sp>
      <p:sp>
        <p:nvSpPr>
          <p:cNvPr id="123" name="Google Shape;123;p15"/>
          <p:cNvSpPr txBox="1"/>
          <p:nvPr/>
        </p:nvSpPr>
        <p:spPr>
          <a:xfrm>
            <a:off x="720000" y="54175"/>
            <a:ext cx="36576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pt-BR" sz="900" dirty="0">
                <a:solidFill>
                  <a:srgbClr val="241826"/>
                </a:solidFill>
                <a:latin typeface="Roboto"/>
                <a:ea typeface="Roboto"/>
                <a:cs typeface="Roboto"/>
                <a:sym typeface="Roboto"/>
              </a:rPr>
              <a:t>iOS - </a:t>
            </a:r>
            <a:r>
              <a:rPr lang="pt-BR" sz="900" dirty="0" err="1">
                <a:solidFill>
                  <a:srgbClr val="241826"/>
                </a:solidFill>
                <a:latin typeface="Roboto"/>
                <a:ea typeface="Roboto"/>
                <a:cs typeface="Roboto"/>
                <a:sym typeface="Roboto"/>
              </a:rPr>
              <a:t>CoreData</a:t>
            </a:r>
            <a:endParaRPr lang="pt-BR" sz="900" dirty="0">
              <a:solidFill>
                <a:srgbClr val="241826"/>
              </a:solidFill>
              <a:latin typeface="Roboto"/>
              <a:ea typeface="Roboto"/>
              <a:cs typeface="Roboto"/>
              <a:sym typeface="Roboto"/>
            </a:endParaRPr>
          </a:p>
        </p:txBody>
      </p:sp>
      <p:pic>
        <p:nvPicPr>
          <p:cNvPr id="124" name="Google Shape;124;p15"/>
          <p:cNvPicPr preferRelativeResize="0"/>
          <p:nvPr/>
        </p:nvPicPr>
        <p:blipFill rotWithShape="1">
          <a:blip r:embed="rId3">
            <a:alphaModFix/>
          </a:blip>
          <a:srcRect r="68088"/>
          <a:stretch/>
        </p:blipFill>
        <p:spPr>
          <a:xfrm>
            <a:off x="8567775" y="89538"/>
            <a:ext cx="488177" cy="397375"/>
          </a:xfrm>
          <a:prstGeom prst="rect">
            <a:avLst/>
          </a:prstGeom>
          <a:noFill/>
          <a:ln>
            <a:noFill/>
          </a:ln>
        </p:spPr>
      </p:pic>
    </p:spTree>
    <p:extLst>
      <p:ext uri="{BB962C8B-B14F-4D97-AF65-F5344CB8AC3E}">
        <p14:creationId xmlns:p14="http://schemas.microsoft.com/office/powerpoint/2010/main" val="3448629681"/>
      </p:ext>
    </p:extLst>
  </p:cSld>
  <p:clrMapOvr>
    <a:masterClrMapping/>
  </p:clrMapOvr>
</p:sld>
</file>

<file path=ppt/theme/theme1.xml><?xml version="1.0" encoding="utf-8"?>
<a:theme xmlns:a="http://schemas.openxmlformats.org/drawingml/2006/main" name="COLÉGIO">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230</TotalTime>
  <Words>3246</Words>
  <Application>Microsoft Macintosh PowerPoint</Application>
  <PresentationFormat>On-screen Show (16:9)</PresentationFormat>
  <Paragraphs>254</Paragraphs>
  <Slides>27</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Anaheim</vt:lpstr>
      <vt:lpstr>Nunito</vt:lpstr>
      <vt:lpstr>Wingdings</vt:lpstr>
      <vt:lpstr>Roboto</vt:lpstr>
      <vt:lpstr>Arial</vt:lpstr>
      <vt:lpstr>COLÉGIO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Sandler Giovanni Maciel</cp:lastModifiedBy>
  <cp:revision>18</cp:revision>
  <dcterms:modified xsi:type="dcterms:W3CDTF">2023-11-17T00:20:46Z</dcterms:modified>
</cp:coreProperties>
</file>